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144328172" r:id="rId2"/>
    <p:sldId id="369" r:id="rId3"/>
    <p:sldId id="422" r:id="rId4"/>
    <p:sldId id="416" r:id="rId5"/>
    <p:sldId id="417" r:id="rId6"/>
    <p:sldId id="418" r:id="rId7"/>
    <p:sldId id="419" r:id="rId8"/>
    <p:sldId id="423" r:id="rId9"/>
    <p:sldId id="40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AEEE0-68B1-4845-AAD2-BE4F68FA7D34}" type="doc">
      <dgm:prSet loTypeId="urn:microsoft.com/office/officeart/2005/8/layout/chevron2" loCatId="process" qsTypeId="urn:microsoft.com/office/officeart/2005/8/quickstyle/3d6" qsCatId="3D" csTypeId="urn:microsoft.com/office/officeart/2005/8/colors/accent0_3" csCatId="mainScheme" phldr="1"/>
      <dgm:spPr/>
      <dgm:t>
        <a:bodyPr/>
        <a:lstStyle/>
        <a:p>
          <a:endParaRPr lang="en-US"/>
        </a:p>
      </dgm:t>
    </dgm:pt>
    <dgm:pt modelId="{551BD08C-0008-4729-8BD7-9D2FD9893478}">
      <dgm:prSet/>
      <dgm:spPr/>
      <dgm:t>
        <a:bodyPr/>
        <a:lstStyle/>
        <a:p>
          <a:pPr rtl="0"/>
          <a:endParaRPr lang="en-US"/>
        </a:p>
      </dgm:t>
    </dgm:pt>
    <dgm:pt modelId="{8F684E03-9C75-47E9-BBE5-548FC04820B6}" type="parTrans" cxnId="{D01E4739-F645-47C0-BE60-52A503511944}">
      <dgm:prSet/>
      <dgm:spPr/>
      <dgm:t>
        <a:bodyPr/>
        <a:lstStyle/>
        <a:p>
          <a:endParaRPr lang="en-US"/>
        </a:p>
      </dgm:t>
    </dgm:pt>
    <dgm:pt modelId="{97C048B7-1D58-46D8-86E6-B16E71A6F0C2}" type="sibTrans" cxnId="{D01E4739-F645-47C0-BE60-52A503511944}">
      <dgm:prSet/>
      <dgm:spPr/>
      <dgm:t>
        <a:bodyPr/>
        <a:lstStyle/>
        <a:p>
          <a:endParaRPr lang="en-US"/>
        </a:p>
      </dgm:t>
    </dgm:pt>
    <dgm:pt modelId="{27B51E24-D49D-4582-98E4-3F0107F5CE97}">
      <dgm:prSet/>
      <dgm:spPr/>
      <dgm:t>
        <a:bodyPr/>
        <a:lstStyle/>
        <a:p>
          <a:pPr rtl="0"/>
          <a:endParaRPr lang="en-US"/>
        </a:p>
      </dgm:t>
    </dgm:pt>
    <dgm:pt modelId="{84696EF4-80C9-48DC-9388-F3DFC42147D4}" type="parTrans" cxnId="{B906871E-008E-48A0-8B57-ACBC8BCC65DC}">
      <dgm:prSet/>
      <dgm:spPr/>
      <dgm:t>
        <a:bodyPr/>
        <a:lstStyle/>
        <a:p>
          <a:endParaRPr lang="en-US"/>
        </a:p>
      </dgm:t>
    </dgm:pt>
    <dgm:pt modelId="{06423674-4CD7-48DA-83BB-1DDFF7F80169}" type="sibTrans" cxnId="{B906871E-008E-48A0-8B57-ACBC8BCC65DC}">
      <dgm:prSet/>
      <dgm:spPr/>
      <dgm:t>
        <a:bodyPr/>
        <a:lstStyle/>
        <a:p>
          <a:endParaRPr lang="en-US"/>
        </a:p>
      </dgm:t>
    </dgm:pt>
    <dgm:pt modelId="{622FF2E2-F8C6-4318-8ACD-2E3D4CD52049}">
      <dgm:prSet/>
      <dgm:spPr/>
      <dgm:t>
        <a:bodyPr/>
        <a:lstStyle/>
        <a:p>
          <a:pPr rtl="0"/>
          <a:endParaRPr lang="en-US"/>
        </a:p>
      </dgm:t>
    </dgm:pt>
    <dgm:pt modelId="{B88E7D7F-20F3-4C59-AB71-06879C465092}" type="parTrans" cxnId="{E55017B5-D513-416C-91E3-D5A2E277C408}">
      <dgm:prSet/>
      <dgm:spPr/>
      <dgm:t>
        <a:bodyPr/>
        <a:lstStyle/>
        <a:p>
          <a:endParaRPr lang="en-US"/>
        </a:p>
      </dgm:t>
    </dgm:pt>
    <dgm:pt modelId="{98EE37A3-5EF4-4E81-9868-D8141AA06101}" type="sibTrans" cxnId="{E55017B5-D513-416C-91E3-D5A2E277C408}">
      <dgm:prSet/>
      <dgm:spPr/>
      <dgm:t>
        <a:bodyPr/>
        <a:lstStyle/>
        <a:p>
          <a:endParaRPr lang="en-US"/>
        </a:p>
      </dgm:t>
    </dgm:pt>
    <dgm:pt modelId="{4CD92303-5170-4C92-9801-8BA93C3D23CE}">
      <dgm:prSet custT="1"/>
      <dgm:spPr/>
      <dgm:t>
        <a:bodyPr/>
        <a:lstStyle/>
        <a:p>
          <a:r>
            <a:rPr lang="en-US" sz="2800" dirty="0"/>
            <a:t>EXAMPLE: Start an Explorer Post</a:t>
          </a:r>
        </a:p>
      </dgm:t>
    </dgm:pt>
    <dgm:pt modelId="{B97E1DA6-3924-48BC-BF17-5B01821A6630}" type="parTrans" cxnId="{65F1861B-0D18-4690-97AB-D0A3F65F3048}">
      <dgm:prSet/>
      <dgm:spPr/>
      <dgm:t>
        <a:bodyPr/>
        <a:lstStyle/>
        <a:p>
          <a:endParaRPr lang="en-US"/>
        </a:p>
      </dgm:t>
    </dgm:pt>
    <dgm:pt modelId="{CFD87BA9-6B5F-4D28-8A74-844A696D821D}" type="sibTrans" cxnId="{65F1861B-0D18-4690-97AB-D0A3F65F3048}">
      <dgm:prSet/>
      <dgm:spPr/>
      <dgm:t>
        <a:bodyPr/>
        <a:lstStyle/>
        <a:p>
          <a:endParaRPr lang="en-US"/>
        </a:p>
      </dgm:t>
    </dgm:pt>
    <dgm:pt modelId="{0CB705C9-2DE2-49CF-B9BE-7B427C1D01F2}">
      <dgm:prSet custT="1"/>
      <dgm:spPr/>
      <dgm:t>
        <a:bodyPr/>
        <a:lstStyle/>
        <a:p>
          <a:r>
            <a:rPr lang="en-US" sz="2800" dirty="0"/>
            <a:t>EXAMPLE: Increase Awareness of our Organization and our need for volunteers to the communities we serve</a:t>
          </a:r>
        </a:p>
      </dgm:t>
    </dgm:pt>
    <dgm:pt modelId="{552B8B3B-354C-4C8E-B0FE-933D3EFACC80}" type="parTrans" cxnId="{B3F483C7-DB19-45EB-BD15-03BC00C12677}">
      <dgm:prSet/>
      <dgm:spPr/>
      <dgm:t>
        <a:bodyPr/>
        <a:lstStyle/>
        <a:p>
          <a:endParaRPr lang="en-US"/>
        </a:p>
      </dgm:t>
    </dgm:pt>
    <dgm:pt modelId="{9D886482-8187-4D38-836B-4B96DF61A511}" type="sibTrans" cxnId="{B3F483C7-DB19-45EB-BD15-03BC00C12677}">
      <dgm:prSet/>
      <dgm:spPr/>
      <dgm:t>
        <a:bodyPr/>
        <a:lstStyle/>
        <a:p>
          <a:endParaRPr lang="en-US"/>
        </a:p>
      </dgm:t>
    </dgm:pt>
    <dgm:pt modelId="{485D1721-5359-4564-BB2C-E4F2B6A2C61F}">
      <dgm:prSet custT="1"/>
      <dgm:spPr/>
      <dgm:t>
        <a:bodyPr/>
        <a:lstStyle/>
        <a:p>
          <a:r>
            <a:rPr lang="en-US" sz="2800" dirty="0"/>
            <a:t>EXAMPLE: Recruit 20 volunteers</a:t>
          </a:r>
        </a:p>
      </dgm:t>
    </dgm:pt>
    <dgm:pt modelId="{B9E7386A-FF9D-4C3E-97D9-63AE25D0F71C}" type="parTrans" cxnId="{7DD30215-0047-4C92-8DF1-E79B4FFBED23}">
      <dgm:prSet/>
      <dgm:spPr/>
      <dgm:t>
        <a:bodyPr/>
        <a:lstStyle/>
        <a:p>
          <a:endParaRPr lang="en-US"/>
        </a:p>
      </dgm:t>
    </dgm:pt>
    <dgm:pt modelId="{A251298E-4609-45A3-AC79-44EE8576E0D2}" type="sibTrans" cxnId="{7DD30215-0047-4C92-8DF1-E79B4FFBED23}">
      <dgm:prSet/>
      <dgm:spPr/>
      <dgm:t>
        <a:bodyPr/>
        <a:lstStyle/>
        <a:p>
          <a:endParaRPr lang="en-US"/>
        </a:p>
      </dgm:t>
    </dgm:pt>
    <dgm:pt modelId="{505D49BB-2F05-41AE-9740-B668CC35A901}" type="pres">
      <dgm:prSet presAssocID="{F01AEEE0-68B1-4845-AAD2-BE4F68FA7D34}" presName="linearFlow" presStyleCnt="0">
        <dgm:presLayoutVars>
          <dgm:dir/>
          <dgm:animLvl val="lvl"/>
          <dgm:resizeHandles val="exact"/>
        </dgm:presLayoutVars>
      </dgm:prSet>
      <dgm:spPr/>
    </dgm:pt>
    <dgm:pt modelId="{46AFF537-BCE6-4AD9-BEAC-B3B5F858C756}" type="pres">
      <dgm:prSet presAssocID="{551BD08C-0008-4729-8BD7-9D2FD9893478}" presName="composite" presStyleCnt="0"/>
      <dgm:spPr/>
    </dgm:pt>
    <dgm:pt modelId="{1C8FC8EA-E366-4B54-81A1-BC542A9C2DF5}" type="pres">
      <dgm:prSet presAssocID="{551BD08C-0008-4729-8BD7-9D2FD9893478}" presName="parentText" presStyleLbl="alignNode1" presStyleIdx="0" presStyleCnt="3">
        <dgm:presLayoutVars>
          <dgm:chMax val="1"/>
          <dgm:bulletEnabled val="1"/>
        </dgm:presLayoutVars>
      </dgm:prSet>
      <dgm:spPr/>
    </dgm:pt>
    <dgm:pt modelId="{6D516B30-04DD-436C-B730-D5806C60D132}" type="pres">
      <dgm:prSet presAssocID="{551BD08C-0008-4729-8BD7-9D2FD9893478}" presName="descendantText" presStyleLbl="alignAcc1" presStyleIdx="0" presStyleCnt="3">
        <dgm:presLayoutVars>
          <dgm:bulletEnabled val="1"/>
        </dgm:presLayoutVars>
      </dgm:prSet>
      <dgm:spPr/>
    </dgm:pt>
    <dgm:pt modelId="{8C8721C1-6B0C-4885-A89D-F43DC74FB0E2}" type="pres">
      <dgm:prSet presAssocID="{97C048B7-1D58-46D8-86E6-B16E71A6F0C2}" presName="sp" presStyleCnt="0"/>
      <dgm:spPr/>
    </dgm:pt>
    <dgm:pt modelId="{24D558E2-1321-4D63-B82A-A61D3CFC3860}" type="pres">
      <dgm:prSet presAssocID="{27B51E24-D49D-4582-98E4-3F0107F5CE97}" presName="composite" presStyleCnt="0"/>
      <dgm:spPr/>
    </dgm:pt>
    <dgm:pt modelId="{5125392D-319E-4FDB-B134-2928E0146C69}" type="pres">
      <dgm:prSet presAssocID="{27B51E24-D49D-4582-98E4-3F0107F5CE97}" presName="parentText" presStyleLbl="alignNode1" presStyleIdx="1" presStyleCnt="3">
        <dgm:presLayoutVars>
          <dgm:chMax val="1"/>
          <dgm:bulletEnabled val="1"/>
        </dgm:presLayoutVars>
      </dgm:prSet>
      <dgm:spPr/>
    </dgm:pt>
    <dgm:pt modelId="{A5D2AF8A-E73E-4A34-B505-AFA697A45B0B}" type="pres">
      <dgm:prSet presAssocID="{27B51E24-D49D-4582-98E4-3F0107F5CE97}" presName="descendantText" presStyleLbl="alignAcc1" presStyleIdx="1" presStyleCnt="3">
        <dgm:presLayoutVars>
          <dgm:bulletEnabled val="1"/>
        </dgm:presLayoutVars>
      </dgm:prSet>
      <dgm:spPr/>
    </dgm:pt>
    <dgm:pt modelId="{29AC0E3F-95CF-441D-BE2B-EEE0BF0363EA}" type="pres">
      <dgm:prSet presAssocID="{06423674-4CD7-48DA-83BB-1DDFF7F80169}" presName="sp" presStyleCnt="0"/>
      <dgm:spPr/>
    </dgm:pt>
    <dgm:pt modelId="{7BDC4AEF-12F2-4B81-93BC-2A3871562307}" type="pres">
      <dgm:prSet presAssocID="{622FF2E2-F8C6-4318-8ACD-2E3D4CD52049}" presName="composite" presStyleCnt="0"/>
      <dgm:spPr/>
    </dgm:pt>
    <dgm:pt modelId="{12F66AFB-1C84-4B10-8083-3DE3854F5E06}" type="pres">
      <dgm:prSet presAssocID="{622FF2E2-F8C6-4318-8ACD-2E3D4CD52049}" presName="parentText" presStyleLbl="alignNode1" presStyleIdx="2" presStyleCnt="3">
        <dgm:presLayoutVars>
          <dgm:chMax val="1"/>
          <dgm:bulletEnabled val="1"/>
        </dgm:presLayoutVars>
      </dgm:prSet>
      <dgm:spPr/>
    </dgm:pt>
    <dgm:pt modelId="{FA3E5A82-D0C9-4CBA-A1C0-3F0284BD6706}" type="pres">
      <dgm:prSet presAssocID="{622FF2E2-F8C6-4318-8ACD-2E3D4CD52049}" presName="descendantText" presStyleLbl="alignAcc1" presStyleIdx="2" presStyleCnt="3">
        <dgm:presLayoutVars>
          <dgm:bulletEnabled val="1"/>
        </dgm:presLayoutVars>
      </dgm:prSet>
      <dgm:spPr/>
    </dgm:pt>
  </dgm:ptLst>
  <dgm:cxnLst>
    <dgm:cxn modelId="{7DD30215-0047-4C92-8DF1-E79B4FFBED23}" srcId="{622FF2E2-F8C6-4318-8ACD-2E3D4CD52049}" destId="{485D1721-5359-4564-BB2C-E4F2B6A2C61F}" srcOrd="0" destOrd="0" parTransId="{B9E7386A-FF9D-4C3E-97D9-63AE25D0F71C}" sibTransId="{A251298E-4609-45A3-AC79-44EE8576E0D2}"/>
    <dgm:cxn modelId="{65F1861B-0D18-4690-97AB-D0A3F65F3048}" srcId="{551BD08C-0008-4729-8BD7-9D2FD9893478}" destId="{4CD92303-5170-4C92-9801-8BA93C3D23CE}" srcOrd="0" destOrd="0" parTransId="{B97E1DA6-3924-48BC-BF17-5B01821A6630}" sibTransId="{CFD87BA9-6B5F-4D28-8A74-844A696D821D}"/>
    <dgm:cxn modelId="{B906871E-008E-48A0-8B57-ACBC8BCC65DC}" srcId="{F01AEEE0-68B1-4845-AAD2-BE4F68FA7D34}" destId="{27B51E24-D49D-4582-98E4-3F0107F5CE97}" srcOrd="1" destOrd="0" parTransId="{84696EF4-80C9-48DC-9388-F3DFC42147D4}" sibTransId="{06423674-4CD7-48DA-83BB-1DDFF7F80169}"/>
    <dgm:cxn modelId="{E4685527-3F3D-4672-94B9-90B9B26DE630}" type="presOf" srcId="{485D1721-5359-4564-BB2C-E4F2B6A2C61F}" destId="{FA3E5A82-D0C9-4CBA-A1C0-3F0284BD6706}" srcOrd="0" destOrd="0" presId="urn:microsoft.com/office/officeart/2005/8/layout/chevron2"/>
    <dgm:cxn modelId="{D01E4739-F645-47C0-BE60-52A503511944}" srcId="{F01AEEE0-68B1-4845-AAD2-BE4F68FA7D34}" destId="{551BD08C-0008-4729-8BD7-9D2FD9893478}" srcOrd="0" destOrd="0" parTransId="{8F684E03-9C75-47E9-BBE5-548FC04820B6}" sibTransId="{97C048B7-1D58-46D8-86E6-B16E71A6F0C2}"/>
    <dgm:cxn modelId="{7E6FFC3E-745A-4DFB-833F-F7255ECE1C76}" type="presOf" srcId="{551BD08C-0008-4729-8BD7-9D2FD9893478}" destId="{1C8FC8EA-E366-4B54-81A1-BC542A9C2DF5}" srcOrd="0" destOrd="0" presId="urn:microsoft.com/office/officeart/2005/8/layout/chevron2"/>
    <dgm:cxn modelId="{6F124464-4A58-4668-AFFA-E1A1B9757432}" type="presOf" srcId="{0CB705C9-2DE2-49CF-B9BE-7B427C1D01F2}" destId="{A5D2AF8A-E73E-4A34-B505-AFA697A45B0B}" srcOrd="0" destOrd="0" presId="urn:microsoft.com/office/officeart/2005/8/layout/chevron2"/>
    <dgm:cxn modelId="{A7115374-FF93-42E0-AF84-D330CC9DDAD0}" type="presOf" srcId="{622FF2E2-F8C6-4318-8ACD-2E3D4CD52049}" destId="{12F66AFB-1C84-4B10-8083-3DE3854F5E06}" srcOrd="0" destOrd="0" presId="urn:microsoft.com/office/officeart/2005/8/layout/chevron2"/>
    <dgm:cxn modelId="{E55017B5-D513-416C-91E3-D5A2E277C408}" srcId="{F01AEEE0-68B1-4845-AAD2-BE4F68FA7D34}" destId="{622FF2E2-F8C6-4318-8ACD-2E3D4CD52049}" srcOrd="2" destOrd="0" parTransId="{B88E7D7F-20F3-4C59-AB71-06879C465092}" sibTransId="{98EE37A3-5EF4-4E81-9868-D8141AA06101}"/>
    <dgm:cxn modelId="{1AA0E1B9-B345-4E17-AAF4-7C7C47FBDFE4}" type="presOf" srcId="{4CD92303-5170-4C92-9801-8BA93C3D23CE}" destId="{6D516B30-04DD-436C-B730-D5806C60D132}" srcOrd="0" destOrd="0" presId="urn:microsoft.com/office/officeart/2005/8/layout/chevron2"/>
    <dgm:cxn modelId="{B3F483C7-DB19-45EB-BD15-03BC00C12677}" srcId="{27B51E24-D49D-4582-98E4-3F0107F5CE97}" destId="{0CB705C9-2DE2-49CF-B9BE-7B427C1D01F2}" srcOrd="0" destOrd="0" parTransId="{552B8B3B-354C-4C8E-B0FE-933D3EFACC80}" sibTransId="{9D886482-8187-4D38-836B-4B96DF61A511}"/>
    <dgm:cxn modelId="{9BAED3CE-550F-45DF-A3F2-E42B5FFF4309}" type="presOf" srcId="{27B51E24-D49D-4582-98E4-3F0107F5CE97}" destId="{5125392D-319E-4FDB-B134-2928E0146C69}" srcOrd="0" destOrd="0" presId="urn:microsoft.com/office/officeart/2005/8/layout/chevron2"/>
    <dgm:cxn modelId="{0291A0FC-86CD-46FD-9DBD-DB467D67996B}" type="presOf" srcId="{F01AEEE0-68B1-4845-AAD2-BE4F68FA7D34}" destId="{505D49BB-2F05-41AE-9740-B668CC35A901}" srcOrd="0" destOrd="0" presId="urn:microsoft.com/office/officeart/2005/8/layout/chevron2"/>
    <dgm:cxn modelId="{F6EAF75A-4B2C-4760-AF89-BA1E8486B6C0}" type="presParOf" srcId="{505D49BB-2F05-41AE-9740-B668CC35A901}" destId="{46AFF537-BCE6-4AD9-BEAC-B3B5F858C756}" srcOrd="0" destOrd="0" presId="urn:microsoft.com/office/officeart/2005/8/layout/chevron2"/>
    <dgm:cxn modelId="{0AC202D4-7853-40B8-BE2B-46640ECE1F3D}" type="presParOf" srcId="{46AFF537-BCE6-4AD9-BEAC-B3B5F858C756}" destId="{1C8FC8EA-E366-4B54-81A1-BC542A9C2DF5}" srcOrd="0" destOrd="0" presId="urn:microsoft.com/office/officeart/2005/8/layout/chevron2"/>
    <dgm:cxn modelId="{271E7ED7-6B10-4824-A5A9-2FF345291B92}" type="presParOf" srcId="{46AFF537-BCE6-4AD9-BEAC-B3B5F858C756}" destId="{6D516B30-04DD-436C-B730-D5806C60D132}" srcOrd="1" destOrd="0" presId="urn:microsoft.com/office/officeart/2005/8/layout/chevron2"/>
    <dgm:cxn modelId="{F4EBF269-0E75-406C-B1BB-EB40175A8CB2}" type="presParOf" srcId="{505D49BB-2F05-41AE-9740-B668CC35A901}" destId="{8C8721C1-6B0C-4885-A89D-F43DC74FB0E2}" srcOrd="1" destOrd="0" presId="urn:microsoft.com/office/officeart/2005/8/layout/chevron2"/>
    <dgm:cxn modelId="{A48D0567-A69E-49B8-8C58-DE73AC43B409}" type="presParOf" srcId="{505D49BB-2F05-41AE-9740-B668CC35A901}" destId="{24D558E2-1321-4D63-B82A-A61D3CFC3860}" srcOrd="2" destOrd="0" presId="urn:microsoft.com/office/officeart/2005/8/layout/chevron2"/>
    <dgm:cxn modelId="{C088ED6F-5425-4079-B636-26F0FDC5EAF2}" type="presParOf" srcId="{24D558E2-1321-4D63-B82A-A61D3CFC3860}" destId="{5125392D-319E-4FDB-B134-2928E0146C69}" srcOrd="0" destOrd="0" presId="urn:microsoft.com/office/officeart/2005/8/layout/chevron2"/>
    <dgm:cxn modelId="{B0FE43D7-97B8-4A5D-895B-733FEFE5AE50}" type="presParOf" srcId="{24D558E2-1321-4D63-B82A-A61D3CFC3860}" destId="{A5D2AF8A-E73E-4A34-B505-AFA697A45B0B}" srcOrd="1" destOrd="0" presId="urn:microsoft.com/office/officeart/2005/8/layout/chevron2"/>
    <dgm:cxn modelId="{BAB2FCC3-A313-4D69-8D4F-109386CA65A1}" type="presParOf" srcId="{505D49BB-2F05-41AE-9740-B668CC35A901}" destId="{29AC0E3F-95CF-441D-BE2B-EEE0BF0363EA}" srcOrd="3" destOrd="0" presId="urn:microsoft.com/office/officeart/2005/8/layout/chevron2"/>
    <dgm:cxn modelId="{4AE627EB-DD0A-4059-B8AF-CE38D68301A5}" type="presParOf" srcId="{505D49BB-2F05-41AE-9740-B668CC35A901}" destId="{7BDC4AEF-12F2-4B81-93BC-2A3871562307}" srcOrd="4" destOrd="0" presId="urn:microsoft.com/office/officeart/2005/8/layout/chevron2"/>
    <dgm:cxn modelId="{01AA5500-6796-4E8D-8087-29E412EB4C80}" type="presParOf" srcId="{7BDC4AEF-12F2-4B81-93BC-2A3871562307}" destId="{12F66AFB-1C84-4B10-8083-3DE3854F5E06}" srcOrd="0" destOrd="0" presId="urn:microsoft.com/office/officeart/2005/8/layout/chevron2"/>
    <dgm:cxn modelId="{782C1FC3-8309-44FD-8129-AC48CCD41EB2}" type="presParOf" srcId="{7BDC4AEF-12F2-4B81-93BC-2A3871562307}" destId="{FA3E5A82-D0C9-4CBA-A1C0-3F0284BD670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1AEEE0-68B1-4845-AAD2-BE4F68FA7D34}" type="doc">
      <dgm:prSet loTypeId="urn:microsoft.com/office/officeart/2005/8/layout/chevron2" loCatId="process" qsTypeId="urn:microsoft.com/office/officeart/2005/8/quickstyle/3d6" qsCatId="3D" csTypeId="urn:microsoft.com/office/officeart/2005/8/colors/accent0_3" csCatId="mainScheme" phldr="1"/>
      <dgm:spPr/>
      <dgm:t>
        <a:bodyPr/>
        <a:lstStyle/>
        <a:p>
          <a:endParaRPr lang="en-US"/>
        </a:p>
      </dgm:t>
    </dgm:pt>
    <dgm:pt modelId="{551BD08C-0008-4729-8BD7-9D2FD9893478}">
      <dgm:prSet/>
      <dgm:spPr/>
      <dgm:t>
        <a:bodyPr/>
        <a:lstStyle/>
        <a:p>
          <a:pPr rtl="0"/>
          <a:endParaRPr lang="en-US"/>
        </a:p>
      </dgm:t>
    </dgm:pt>
    <dgm:pt modelId="{8F684E03-9C75-47E9-BBE5-548FC04820B6}" type="parTrans" cxnId="{D01E4739-F645-47C0-BE60-52A503511944}">
      <dgm:prSet/>
      <dgm:spPr/>
      <dgm:t>
        <a:bodyPr/>
        <a:lstStyle/>
        <a:p>
          <a:endParaRPr lang="en-US"/>
        </a:p>
      </dgm:t>
    </dgm:pt>
    <dgm:pt modelId="{97C048B7-1D58-46D8-86E6-B16E71A6F0C2}" type="sibTrans" cxnId="{D01E4739-F645-47C0-BE60-52A503511944}">
      <dgm:prSet/>
      <dgm:spPr/>
      <dgm:t>
        <a:bodyPr/>
        <a:lstStyle/>
        <a:p>
          <a:endParaRPr lang="en-US"/>
        </a:p>
      </dgm:t>
    </dgm:pt>
    <dgm:pt modelId="{27B51E24-D49D-4582-98E4-3F0107F5CE97}">
      <dgm:prSet/>
      <dgm:spPr/>
      <dgm:t>
        <a:bodyPr/>
        <a:lstStyle/>
        <a:p>
          <a:pPr rtl="0"/>
          <a:endParaRPr lang="en-US"/>
        </a:p>
      </dgm:t>
    </dgm:pt>
    <dgm:pt modelId="{84696EF4-80C9-48DC-9388-F3DFC42147D4}" type="parTrans" cxnId="{B906871E-008E-48A0-8B57-ACBC8BCC65DC}">
      <dgm:prSet/>
      <dgm:spPr/>
      <dgm:t>
        <a:bodyPr/>
        <a:lstStyle/>
        <a:p>
          <a:endParaRPr lang="en-US"/>
        </a:p>
      </dgm:t>
    </dgm:pt>
    <dgm:pt modelId="{06423674-4CD7-48DA-83BB-1DDFF7F80169}" type="sibTrans" cxnId="{B906871E-008E-48A0-8B57-ACBC8BCC65DC}">
      <dgm:prSet/>
      <dgm:spPr/>
      <dgm:t>
        <a:bodyPr/>
        <a:lstStyle/>
        <a:p>
          <a:endParaRPr lang="en-US"/>
        </a:p>
      </dgm:t>
    </dgm:pt>
    <dgm:pt modelId="{622FF2E2-F8C6-4318-8ACD-2E3D4CD52049}">
      <dgm:prSet/>
      <dgm:spPr/>
      <dgm:t>
        <a:bodyPr/>
        <a:lstStyle/>
        <a:p>
          <a:pPr rtl="0"/>
          <a:endParaRPr lang="en-US"/>
        </a:p>
      </dgm:t>
    </dgm:pt>
    <dgm:pt modelId="{B88E7D7F-20F3-4C59-AB71-06879C465092}" type="parTrans" cxnId="{E55017B5-D513-416C-91E3-D5A2E277C408}">
      <dgm:prSet/>
      <dgm:spPr/>
      <dgm:t>
        <a:bodyPr/>
        <a:lstStyle/>
        <a:p>
          <a:endParaRPr lang="en-US"/>
        </a:p>
      </dgm:t>
    </dgm:pt>
    <dgm:pt modelId="{98EE37A3-5EF4-4E81-9868-D8141AA06101}" type="sibTrans" cxnId="{E55017B5-D513-416C-91E3-D5A2E277C408}">
      <dgm:prSet/>
      <dgm:spPr/>
      <dgm:t>
        <a:bodyPr/>
        <a:lstStyle/>
        <a:p>
          <a:endParaRPr lang="en-US"/>
        </a:p>
      </dgm:t>
    </dgm:pt>
    <dgm:pt modelId="{4CD92303-5170-4C92-9801-8BA93C3D23CE}">
      <dgm:prSet custT="1"/>
      <dgm:spPr/>
      <dgm:t>
        <a:bodyPr/>
        <a:lstStyle/>
        <a:p>
          <a:endParaRPr lang="en-US" sz="2800" dirty="0"/>
        </a:p>
      </dgm:t>
    </dgm:pt>
    <dgm:pt modelId="{B97E1DA6-3924-48BC-BF17-5B01821A6630}" type="parTrans" cxnId="{65F1861B-0D18-4690-97AB-D0A3F65F3048}">
      <dgm:prSet/>
      <dgm:spPr/>
      <dgm:t>
        <a:bodyPr/>
        <a:lstStyle/>
        <a:p>
          <a:endParaRPr lang="en-US"/>
        </a:p>
      </dgm:t>
    </dgm:pt>
    <dgm:pt modelId="{CFD87BA9-6B5F-4D28-8A74-844A696D821D}" type="sibTrans" cxnId="{65F1861B-0D18-4690-97AB-D0A3F65F3048}">
      <dgm:prSet/>
      <dgm:spPr/>
      <dgm:t>
        <a:bodyPr/>
        <a:lstStyle/>
        <a:p>
          <a:endParaRPr lang="en-US"/>
        </a:p>
      </dgm:t>
    </dgm:pt>
    <dgm:pt modelId="{0CB705C9-2DE2-49CF-B9BE-7B427C1D01F2}">
      <dgm:prSet custT="1"/>
      <dgm:spPr/>
      <dgm:t>
        <a:bodyPr/>
        <a:lstStyle/>
        <a:p>
          <a:endParaRPr lang="en-US" sz="2800" dirty="0"/>
        </a:p>
      </dgm:t>
    </dgm:pt>
    <dgm:pt modelId="{552B8B3B-354C-4C8E-B0FE-933D3EFACC80}" type="parTrans" cxnId="{B3F483C7-DB19-45EB-BD15-03BC00C12677}">
      <dgm:prSet/>
      <dgm:spPr/>
      <dgm:t>
        <a:bodyPr/>
        <a:lstStyle/>
        <a:p>
          <a:endParaRPr lang="en-US"/>
        </a:p>
      </dgm:t>
    </dgm:pt>
    <dgm:pt modelId="{9D886482-8187-4D38-836B-4B96DF61A511}" type="sibTrans" cxnId="{B3F483C7-DB19-45EB-BD15-03BC00C12677}">
      <dgm:prSet/>
      <dgm:spPr/>
      <dgm:t>
        <a:bodyPr/>
        <a:lstStyle/>
        <a:p>
          <a:endParaRPr lang="en-US"/>
        </a:p>
      </dgm:t>
    </dgm:pt>
    <dgm:pt modelId="{485D1721-5359-4564-BB2C-E4F2B6A2C61F}">
      <dgm:prSet custT="1"/>
      <dgm:spPr/>
      <dgm:t>
        <a:bodyPr/>
        <a:lstStyle/>
        <a:p>
          <a:endParaRPr lang="en-US" sz="2800" dirty="0"/>
        </a:p>
      </dgm:t>
    </dgm:pt>
    <dgm:pt modelId="{B9E7386A-FF9D-4C3E-97D9-63AE25D0F71C}" type="parTrans" cxnId="{7DD30215-0047-4C92-8DF1-E79B4FFBED23}">
      <dgm:prSet/>
      <dgm:spPr/>
      <dgm:t>
        <a:bodyPr/>
        <a:lstStyle/>
        <a:p>
          <a:endParaRPr lang="en-US"/>
        </a:p>
      </dgm:t>
    </dgm:pt>
    <dgm:pt modelId="{A251298E-4609-45A3-AC79-44EE8576E0D2}" type="sibTrans" cxnId="{7DD30215-0047-4C92-8DF1-E79B4FFBED23}">
      <dgm:prSet/>
      <dgm:spPr/>
      <dgm:t>
        <a:bodyPr/>
        <a:lstStyle/>
        <a:p>
          <a:endParaRPr lang="en-US"/>
        </a:p>
      </dgm:t>
    </dgm:pt>
    <dgm:pt modelId="{505D49BB-2F05-41AE-9740-B668CC35A901}" type="pres">
      <dgm:prSet presAssocID="{F01AEEE0-68B1-4845-AAD2-BE4F68FA7D34}" presName="linearFlow" presStyleCnt="0">
        <dgm:presLayoutVars>
          <dgm:dir/>
          <dgm:animLvl val="lvl"/>
          <dgm:resizeHandles val="exact"/>
        </dgm:presLayoutVars>
      </dgm:prSet>
      <dgm:spPr/>
    </dgm:pt>
    <dgm:pt modelId="{46AFF537-BCE6-4AD9-BEAC-B3B5F858C756}" type="pres">
      <dgm:prSet presAssocID="{551BD08C-0008-4729-8BD7-9D2FD9893478}" presName="composite" presStyleCnt="0"/>
      <dgm:spPr/>
    </dgm:pt>
    <dgm:pt modelId="{1C8FC8EA-E366-4B54-81A1-BC542A9C2DF5}" type="pres">
      <dgm:prSet presAssocID="{551BD08C-0008-4729-8BD7-9D2FD9893478}" presName="parentText" presStyleLbl="alignNode1" presStyleIdx="0" presStyleCnt="3">
        <dgm:presLayoutVars>
          <dgm:chMax val="1"/>
          <dgm:bulletEnabled val="1"/>
        </dgm:presLayoutVars>
      </dgm:prSet>
      <dgm:spPr/>
    </dgm:pt>
    <dgm:pt modelId="{6D516B30-04DD-436C-B730-D5806C60D132}" type="pres">
      <dgm:prSet presAssocID="{551BD08C-0008-4729-8BD7-9D2FD9893478}" presName="descendantText" presStyleLbl="alignAcc1" presStyleIdx="0" presStyleCnt="3">
        <dgm:presLayoutVars>
          <dgm:bulletEnabled val="1"/>
        </dgm:presLayoutVars>
      </dgm:prSet>
      <dgm:spPr/>
    </dgm:pt>
    <dgm:pt modelId="{8C8721C1-6B0C-4885-A89D-F43DC74FB0E2}" type="pres">
      <dgm:prSet presAssocID="{97C048B7-1D58-46D8-86E6-B16E71A6F0C2}" presName="sp" presStyleCnt="0"/>
      <dgm:spPr/>
    </dgm:pt>
    <dgm:pt modelId="{24D558E2-1321-4D63-B82A-A61D3CFC3860}" type="pres">
      <dgm:prSet presAssocID="{27B51E24-D49D-4582-98E4-3F0107F5CE97}" presName="composite" presStyleCnt="0"/>
      <dgm:spPr/>
    </dgm:pt>
    <dgm:pt modelId="{5125392D-319E-4FDB-B134-2928E0146C69}" type="pres">
      <dgm:prSet presAssocID="{27B51E24-D49D-4582-98E4-3F0107F5CE97}" presName="parentText" presStyleLbl="alignNode1" presStyleIdx="1" presStyleCnt="3">
        <dgm:presLayoutVars>
          <dgm:chMax val="1"/>
          <dgm:bulletEnabled val="1"/>
        </dgm:presLayoutVars>
      </dgm:prSet>
      <dgm:spPr/>
    </dgm:pt>
    <dgm:pt modelId="{A5D2AF8A-E73E-4A34-B505-AFA697A45B0B}" type="pres">
      <dgm:prSet presAssocID="{27B51E24-D49D-4582-98E4-3F0107F5CE97}" presName="descendantText" presStyleLbl="alignAcc1" presStyleIdx="1" presStyleCnt="3">
        <dgm:presLayoutVars>
          <dgm:bulletEnabled val="1"/>
        </dgm:presLayoutVars>
      </dgm:prSet>
      <dgm:spPr/>
    </dgm:pt>
    <dgm:pt modelId="{29AC0E3F-95CF-441D-BE2B-EEE0BF0363EA}" type="pres">
      <dgm:prSet presAssocID="{06423674-4CD7-48DA-83BB-1DDFF7F80169}" presName="sp" presStyleCnt="0"/>
      <dgm:spPr/>
    </dgm:pt>
    <dgm:pt modelId="{7BDC4AEF-12F2-4B81-93BC-2A3871562307}" type="pres">
      <dgm:prSet presAssocID="{622FF2E2-F8C6-4318-8ACD-2E3D4CD52049}" presName="composite" presStyleCnt="0"/>
      <dgm:spPr/>
    </dgm:pt>
    <dgm:pt modelId="{12F66AFB-1C84-4B10-8083-3DE3854F5E06}" type="pres">
      <dgm:prSet presAssocID="{622FF2E2-F8C6-4318-8ACD-2E3D4CD52049}" presName="parentText" presStyleLbl="alignNode1" presStyleIdx="2" presStyleCnt="3">
        <dgm:presLayoutVars>
          <dgm:chMax val="1"/>
          <dgm:bulletEnabled val="1"/>
        </dgm:presLayoutVars>
      </dgm:prSet>
      <dgm:spPr/>
    </dgm:pt>
    <dgm:pt modelId="{FA3E5A82-D0C9-4CBA-A1C0-3F0284BD6706}" type="pres">
      <dgm:prSet presAssocID="{622FF2E2-F8C6-4318-8ACD-2E3D4CD52049}" presName="descendantText" presStyleLbl="alignAcc1" presStyleIdx="2" presStyleCnt="3">
        <dgm:presLayoutVars>
          <dgm:bulletEnabled val="1"/>
        </dgm:presLayoutVars>
      </dgm:prSet>
      <dgm:spPr/>
    </dgm:pt>
  </dgm:ptLst>
  <dgm:cxnLst>
    <dgm:cxn modelId="{7DD30215-0047-4C92-8DF1-E79B4FFBED23}" srcId="{622FF2E2-F8C6-4318-8ACD-2E3D4CD52049}" destId="{485D1721-5359-4564-BB2C-E4F2B6A2C61F}" srcOrd="0" destOrd="0" parTransId="{B9E7386A-FF9D-4C3E-97D9-63AE25D0F71C}" sibTransId="{A251298E-4609-45A3-AC79-44EE8576E0D2}"/>
    <dgm:cxn modelId="{65F1861B-0D18-4690-97AB-D0A3F65F3048}" srcId="{551BD08C-0008-4729-8BD7-9D2FD9893478}" destId="{4CD92303-5170-4C92-9801-8BA93C3D23CE}" srcOrd="0" destOrd="0" parTransId="{B97E1DA6-3924-48BC-BF17-5B01821A6630}" sibTransId="{CFD87BA9-6B5F-4D28-8A74-844A696D821D}"/>
    <dgm:cxn modelId="{B906871E-008E-48A0-8B57-ACBC8BCC65DC}" srcId="{F01AEEE0-68B1-4845-AAD2-BE4F68FA7D34}" destId="{27B51E24-D49D-4582-98E4-3F0107F5CE97}" srcOrd="1" destOrd="0" parTransId="{84696EF4-80C9-48DC-9388-F3DFC42147D4}" sibTransId="{06423674-4CD7-48DA-83BB-1DDFF7F80169}"/>
    <dgm:cxn modelId="{E4685527-3F3D-4672-94B9-90B9B26DE630}" type="presOf" srcId="{485D1721-5359-4564-BB2C-E4F2B6A2C61F}" destId="{FA3E5A82-D0C9-4CBA-A1C0-3F0284BD6706}" srcOrd="0" destOrd="0" presId="urn:microsoft.com/office/officeart/2005/8/layout/chevron2"/>
    <dgm:cxn modelId="{D01E4739-F645-47C0-BE60-52A503511944}" srcId="{F01AEEE0-68B1-4845-AAD2-BE4F68FA7D34}" destId="{551BD08C-0008-4729-8BD7-9D2FD9893478}" srcOrd="0" destOrd="0" parTransId="{8F684E03-9C75-47E9-BBE5-548FC04820B6}" sibTransId="{97C048B7-1D58-46D8-86E6-B16E71A6F0C2}"/>
    <dgm:cxn modelId="{7E6FFC3E-745A-4DFB-833F-F7255ECE1C76}" type="presOf" srcId="{551BD08C-0008-4729-8BD7-9D2FD9893478}" destId="{1C8FC8EA-E366-4B54-81A1-BC542A9C2DF5}" srcOrd="0" destOrd="0" presId="urn:microsoft.com/office/officeart/2005/8/layout/chevron2"/>
    <dgm:cxn modelId="{6F124464-4A58-4668-AFFA-E1A1B9757432}" type="presOf" srcId="{0CB705C9-2DE2-49CF-B9BE-7B427C1D01F2}" destId="{A5D2AF8A-E73E-4A34-B505-AFA697A45B0B}" srcOrd="0" destOrd="0" presId="urn:microsoft.com/office/officeart/2005/8/layout/chevron2"/>
    <dgm:cxn modelId="{A7115374-FF93-42E0-AF84-D330CC9DDAD0}" type="presOf" srcId="{622FF2E2-F8C6-4318-8ACD-2E3D4CD52049}" destId="{12F66AFB-1C84-4B10-8083-3DE3854F5E06}" srcOrd="0" destOrd="0" presId="urn:microsoft.com/office/officeart/2005/8/layout/chevron2"/>
    <dgm:cxn modelId="{E55017B5-D513-416C-91E3-D5A2E277C408}" srcId="{F01AEEE0-68B1-4845-AAD2-BE4F68FA7D34}" destId="{622FF2E2-F8C6-4318-8ACD-2E3D4CD52049}" srcOrd="2" destOrd="0" parTransId="{B88E7D7F-20F3-4C59-AB71-06879C465092}" sibTransId="{98EE37A3-5EF4-4E81-9868-D8141AA06101}"/>
    <dgm:cxn modelId="{1AA0E1B9-B345-4E17-AAF4-7C7C47FBDFE4}" type="presOf" srcId="{4CD92303-5170-4C92-9801-8BA93C3D23CE}" destId="{6D516B30-04DD-436C-B730-D5806C60D132}" srcOrd="0" destOrd="0" presId="urn:microsoft.com/office/officeart/2005/8/layout/chevron2"/>
    <dgm:cxn modelId="{B3F483C7-DB19-45EB-BD15-03BC00C12677}" srcId="{27B51E24-D49D-4582-98E4-3F0107F5CE97}" destId="{0CB705C9-2DE2-49CF-B9BE-7B427C1D01F2}" srcOrd="0" destOrd="0" parTransId="{552B8B3B-354C-4C8E-B0FE-933D3EFACC80}" sibTransId="{9D886482-8187-4D38-836B-4B96DF61A511}"/>
    <dgm:cxn modelId="{9BAED3CE-550F-45DF-A3F2-E42B5FFF4309}" type="presOf" srcId="{27B51E24-D49D-4582-98E4-3F0107F5CE97}" destId="{5125392D-319E-4FDB-B134-2928E0146C69}" srcOrd="0" destOrd="0" presId="urn:microsoft.com/office/officeart/2005/8/layout/chevron2"/>
    <dgm:cxn modelId="{0291A0FC-86CD-46FD-9DBD-DB467D67996B}" type="presOf" srcId="{F01AEEE0-68B1-4845-AAD2-BE4F68FA7D34}" destId="{505D49BB-2F05-41AE-9740-B668CC35A901}" srcOrd="0" destOrd="0" presId="urn:microsoft.com/office/officeart/2005/8/layout/chevron2"/>
    <dgm:cxn modelId="{F6EAF75A-4B2C-4760-AF89-BA1E8486B6C0}" type="presParOf" srcId="{505D49BB-2F05-41AE-9740-B668CC35A901}" destId="{46AFF537-BCE6-4AD9-BEAC-B3B5F858C756}" srcOrd="0" destOrd="0" presId="urn:microsoft.com/office/officeart/2005/8/layout/chevron2"/>
    <dgm:cxn modelId="{0AC202D4-7853-40B8-BE2B-46640ECE1F3D}" type="presParOf" srcId="{46AFF537-BCE6-4AD9-BEAC-B3B5F858C756}" destId="{1C8FC8EA-E366-4B54-81A1-BC542A9C2DF5}" srcOrd="0" destOrd="0" presId="urn:microsoft.com/office/officeart/2005/8/layout/chevron2"/>
    <dgm:cxn modelId="{271E7ED7-6B10-4824-A5A9-2FF345291B92}" type="presParOf" srcId="{46AFF537-BCE6-4AD9-BEAC-B3B5F858C756}" destId="{6D516B30-04DD-436C-B730-D5806C60D132}" srcOrd="1" destOrd="0" presId="urn:microsoft.com/office/officeart/2005/8/layout/chevron2"/>
    <dgm:cxn modelId="{F4EBF269-0E75-406C-B1BB-EB40175A8CB2}" type="presParOf" srcId="{505D49BB-2F05-41AE-9740-B668CC35A901}" destId="{8C8721C1-6B0C-4885-A89D-F43DC74FB0E2}" srcOrd="1" destOrd="0" presId="urn:microsoft.com/office/officeart/2005/8/layout/chevron2"/>
    <dgm:cxn modelId="{A48D0567-A69E-49B8-8C58-DE73AC43B409}" type="presParOf" srcId="{505D49BB-2F05-41AE-9740-B668CC35A901}" destId="{24D558E2-1321-4D63-B82A-A61D3CFC3860}" srcOrd="2" destOrd="0" presId="urn:microsoft.com/office/officeart/2005/8/layout/chevron2"/>
    <dgm:cxn modelId="{C088ED6F-5425-4079-B636-26F0FDC5EAF2}" type="presParOf" srcId="{24D558E2-1321-4D63-B82A-A61D3CFC3860}" destId="{5125392D-319E-4FDB-B134-2928E0146C69}" srcOrd="0" destOrd="0" presId="urn:microsoft.com/office/officeart/2005/8/layout/chevron2"/>
    <dgm:cxn modelId="{B0FE43D7-97B8-4A5D-895B-733FEFE5AE50}" type="presParOf" srcId="{24D558E2-1321-4D63-B82A-A61D3CFC3860}" destId="{A5D2AF8A-E73E-4A34-B505-AFA697A45B0B}" srcOrd="1" destOrd="0" presId="urn:microsoft.com/office/officeart/2005/8/layout/chevron2"/>
    <dgm:cxn modelId="{BAB2FCC3-A313-4D69-8D4F-109386CA65A1}" type="presParOf" srcId="{505D49BB-2F05-41AE-9740-B668CC35A901}" destId="{29AC0E3F-95CF-441D-BE2B-EEE0BF0363EA}" srcOrd="3" destOrd="0" presId="urn:microsoft.com/office/officeart/2005/8/layout/chevron2"/>
    <dgm:cxn modelId="{4AE627EB-DD0A-4059-B8AF-CE38D68301A5}" type="presParOf" srcId="{505D49BB-2F05-41AE-9740-B668CC35A901}" destId="{7BDC4AEF-12F2-4B81-93BC-2A3871562307}" srcOrd="4" destOrd="0" presId="urn:microsoft.com/office/officeart/2005/8/layout/chevron2"/>
    <dgm:cxn modelId="{01AA5500-6796-4E8D-8087-29E412EB4C80}" type="presParOf" srcId="{7BDC4AEF-12F2-4B81-93BC-2A3871562307}" destId="{12F66AFB-1C84-4B10-8083-3DE3854F5E06}" srcOrd="0" destOrd="0" presId="urn:microsoft.com/office/officeart/2005/8/layout/chevron2"/>
    <dgm:cxn modelId="{782C1FC3-8309-44FD-8129-AC48CCD41EB2}" type="presParOf" srcId="{7BDC4AEF-12F2-4B81-93BC-2A3871562307}" destId="{FA3E5A82-D0C9-4CBA-A1C0-3F0284BD670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FC8EA-E366-4B54-81A1-BC542A9C2DF5}">
      <dsp:nvSpPr>
        <dsp:cNvPr id="0" name=""/>
        <dsp:cNvSpPr/>
      </dsp:nvSpPr>
      <dsp:spPr>
        <a:xfrm rot="5400000">
          <a:off x="-246665" y="251146"/>
          <a:ext cx="1644437" cy="1151106"/>
        </a:xfrm>
        <a:prstGeom prst="chevron">
          <a:avLst/>
        </a:prstGeom>
        <a:solidFill>
          <a:schemeClr val="dk2">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0">
            <a:lnSpc>
              <a:spcPct val="90000"/>
            </a:lnSpc>
            <a:spcBef>
              <a:spcPct val="0"/>
            </a:spcBef>
            <a:spcAft>
              <a:spcPct val="35000"/>
            </a:spcAft>
            <a:buNone/>
          </a:pPr>
          <a:endParaRPr lang="en-US" sz="3200" kern="1200"/>
        </a:p>
      </dsp:txBody>
      <dsp:txXfrm rot="-5400000">
        <a:off x="1" y="580033"/>
        <a:ext cx="1151106" cy="493331"/>
      </dsp:txXfrm>
    </dsp:sp>
    <dsp:sp modelId="{6D516B30-04DD-436C-B730-D5806C60D132}">
      <dsp:nvSpPr>
        <dsp:cNvPr id="0" name=""/>
        <dsp:cNvSpPr/>
      </dsp:nvSpPr>
      <dsp:spPr>
        <a:xfrm rot="5400000">
          <a:off x="4052786" y="-2897198"/>
          <a:ext cx="1068884" cy="6872244"/>
        </a:xfrm>
        <a:prstGeom prst="round2Same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EXAMPLE: Start an Explorer Post</a:t>
          </a:r>
        </a:p>
      </dsp:txBody>
      <dsp:txXfrm rot="-5400000">
        <a:off x="1151107" y="56660"/>
        <a:ext cx="6820065" cy="964526"/>
      </dsp:txXfrm>
    </dsp:sp>
    <dsp:sp modelId="{5125392D-319E-4FDB-B134-2928E0146C69}">
      <dsp:nvSpPr>
        <dsp:cNvPr id="0" name=""/>
        <dsp:cNvSpPr/>
      </dsp:nvSpPr>
      <dsp:spPr>
        <a:xfrm rot="5400000">
          <a:off x="-246665" y="1702217"/>
          <a:ext cx="1644437" cy="1151106"/>
        </a:xfrm>
        <a:prstGeom prst="chevron">
          <a:avLst/>
        </a:prstGeom>
        <a:solidFill>
          <a:schemeClr val="dk2">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0">
            <a:lnSpc>
              <a:spcPct val="90000"/>
            </a:lnSpc>
            <a:spcBef>
              <a:spcPct val="0"/>
            </a:spcBef>
            <a:spcAft>
              <a:spcPct val="35000"/>
            </a:spcAft>
            <a:buNone/>
          </a:pPr>
          <a:endParaRPr lang="en-US" sz="3200" kern="1200"/>
        </a:p>
      </dsp:txBody>
      <dsp:txXfrm rot="-5400000">
        <a:off x="1" y="2031104"/>
        <a:ext cx="1151106" cy="493331"/>
      </dsp:txXfrm>
    </dsp:sp>
    <dsp:sp modelId="{A5D2AF8A-E73E-4A34-B505-AFA697A45B0B}">
      <dsp:nvSpPr>
        <dsp:cNvPr id="0" name=""/>
        <dsp:cNvSpPr/>
      </dsp:nvSpPr>
      <dsp:spPr>
        <a:xfrm rot="5400000">
          <a:off x="4052786" y="-1446127"/>
          <a:ext cx="1068884" cy="6872244"/>
        </a:xfrm>
        <a:prstGeom prst="round2Same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EXAMPLE: Increase Awareness of our Organization and our need for volunteers to the communities we serve</a:t>
          </a:r>
        </a:p>
      </dsp:txBody>
      <dsp:txXfrm rot="-5400000">
        <a:off x="1151107" y="1507731"/>
        <a:ext cx="6820065" cy="964526"/>
      </dsp:txXfrm>
    </dsp:sp>
    <dsp:sp modelId="{12F66AFB-1C84-4B10-8083-3DE3854F5E06}">
      <dsp:nvSpPr>
        <dsp:cNvPr id="0" name=""/>
        <dsp:cNvSpPr/>
      </dsp:nvSpPr>
      <dsp:spPr>
        <a:xfrm rot="5400000">
          <a:off x="-246665" y="3153288"/>
          <a:ext cx="1644437" cy="1151106"/>
        </a:xfrm>
        <a:prstGeom prst="chevron">
          <a:avLst/>
        </a:prstGeom>
        <a:solidFill>
          <a:schemeClr val="dk2">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0">
            <a:lnSpc>
              <a:spcPct val="90000"/>
            </a:lnSpc>
            <a:spcBef>
              <a:spcPct val="0"/>
            </a:spcBef>
            <a:spcAft>
              <a:spcPct val="35000"/>
            </a:spcAft>
            <a:buNone/>
          </a:pPr>
          <a:endParaRPr lang="en-US" sz="3200" kern="1200"/>
        </a:p>
      </dsp:txBody>
      <dsp:txXfrm rot="-5400000">
        <a:off x="1" y="3482175"/>
        <a:ext cx="1151106" cy="493331"/>
      </dsp:txXfrm>
    </dsp:sp>
    <dsp:sp modelId="{FA3E5A82-D0C9-4CBA-A1C0-3F0284BD6706}">
      <dsp:nvSpPr>
        <dsp:cNvPr id="0" name=""/>
        <dsp:cNvSpPr/>
      </dsp:nvSpPr>
      <dsp:spPr>
        <a:xfrm rot="5400000">
          <a:off x="4052786" y="4942"/>
          <a:ext cx="1068884" cy="6872244"/>
        </a:xfrm>
        <a:prstGeom prst="round2Same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EXAMPLE: Recruit 20 volunteers</a:t>
          </a:r>
        </a:p>
      </dsp:txBody>
      <dsp:txXfrm rot="-5400000">
        <a:off x="1151107" y="2958801"/>
        <a:ext cx="6820065" cy="9645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FC8EA-E366-4B54-81A1-BC542A9C2DF5}">
      <dsp:nvSpPr>
        <dsp:cNvPr id="0" name=""/>
        <dsp:cNvSpPr/>
      </dsp:nvSpPr>
      <dsp:spPr>
        <a:xfrm rot="5400000">
          <a:off x="-246906" y="249165"/>
          <a:ext cx="1646045" cy="1152231"/>
        </a:xfrm>
        <a:prstGeom prst="chevron">
          <a:avLst/>
        </a:prstGeom>
        <a:solidFill>
          <a:schemeClr val="dk2">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0">
            <a:lnSpc>
              <a:spcPct val="90000"/>
            </a:lnSpc>
            <a:spcBef>
              <a:spcPct val="0"/>
            </a:spcBef>
            <a:spcAft>
              <a:spcPct val="35000"/>
            </a:spcAft>
            <a:buNone/>
          </a:pPr>
          <a:endParaRPr lang="en-US" sz="3200" kern="1200"/>
        </a:p>
      </dsp:txBody>
      <dsp:txXfrm rot="-5400000">
        <a:off x="2" y="578374"/>
        <a:ext cx="1152231" cy="493814"/>
      </dsp:txXfrm>
    </dsp:sp>
    <dsp:sp modelId="{6D516B30-04DD-436C-B730-D5806C60D132}">
      <dsp:nvSpPr>
        <dsp:cNvPr id="0" name=""/>
        <dsp:cNvSpPr/>
      </dsp:nvSpPr>
      <dsp:spPr>
        <a:xfrm rot="5400000">
          <a:off x="4052826" y="-2898335"/>
          <a:ext cx="1069929" cy="6871119"/>
        </a:xfrm>
        <a:prstGeom prst="round2Same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en-US" sz="2800" kern="1200" dirty="0"/>
        </a:p>
      </dsp:txBody>
      <dsp:txXfrm rot="-5400000">
        <a:off x="1152231" y="54490"/>
        <a:ext cx="6818889" cy="965469"/>
      </dsp:txXfrm>
    </dsp:sp>
    <dsp:sp modelId="{5125392D-319E-4FDB-B134-2928E0146C69}">
      <dsp:nvSpPr>
        <dsp:cNvPr id="0" name=""/>
        <dsp:cNvSpPr/>
      </dsp:nvSpPr>
      <dsp:spPr>
        <a:xfrm rot="5400000">
          <a:off x="-246906" y="1701655"/>
          <a:ext cx="1646045" cy="1152231"/>
        </a:xfrm>
        <a:prstGeom prst="chevron">
          <a:avLst/>
        </a:prstGeom>
        <a:solidFill>
          <a:schemeClr val="dk2">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0">
            <a:lnSpc>
              <a:spcPct val="90000"/>
            </a:lnSpc>
            <a:spcBef>
              <a:spcPct val="0"/>
            </a:spcBef>
            <a:spcAft>
              <a:spcPct val="35000"/>
            </a:spcAft>
            <a:buNone/>
          </a:pPr>
          <a:endParaRPr lang="en-US" sz="3200" kern="1200"/>
        </a:p>
      </dsp:txBody>
      <dsp:txXfrm rot="-5400000">
        <a:off x="2" y="2030864"/>
        <a:ext cx="1152231" cy="493814"/>
      </dsp:txXfrm>
    </dsp:sp>
    <dsp:sp modelId="{A5D2AF8A-E73E-4A34-B505-AFA697A45B0B}">
      <dsp:nvSpPr>
        <dsp:cNvPr id="0" name=""/>
        <dsp:cNvSpPr/>
      </dsp:nvSpPr>
      <dsp:spPr>
        <a:xfrm rot="5400000">
          <a:off x="4052826" y="-1445846"/>
          <a:ext cx="1069929" cy="6871119"/>
        </a:xfrm>
        <a:prstGeom prst="round2Same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en-US" sz="2800" kern="1200" dirty="0"/>
        </a:p>
      </dsp:txBody>
      <dsp:txXfrm rot="-5400000">
        <a:off x="1152231" y="1506979"/>
        <a:ext cx="6818889" cy="965469"/>
      </dsp:txXfrm>
    </dsp:sp>
    <dsp:sp modelId="{12F66AFB-1C84-4B10-8083-3DE3854F5E06}">
      <dsp:nvSpPr>
        <dsp:cNvPr id="0" name=""/>
        <dsp:cNvSpPr/>
      </dsp:nvSpPr>
      <dsp:spPr>
        <a:xfrm rot="5400000">
          <a:off x="-246906" y="3154144"/>
          <a:ext cx="1646045" cy="1152231"/>
        </a:xfrm>
        <a:prstGeom prst="chevron">
          <a:avLst/>
        </a:prstGeom>
        <a:solidFill>
          <a:schemeClr val="dk2">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50800" h="50800"/>
          <a:bevelB w="50800" h="50800"/>
        </a:sp3d>
      </dsp:spPr>
      <dsp:style>
        <a:lnRef idx="1">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rtl="0">
            <a:lnSpc>
              <a:spcPct val="90000"/>
            </a:lnSpc>
            <a:spcBef>
              <a:spcPct val="0"/>
            </a:spcBef>
            <a:spcAft>
              <a:spcPct val="35000"/>
            </a:spcAft>
            <a:buNone/>
          </a:pPr>
          <a:endParaRPr lang="en-US" sz="3200" kern="1200"/>
        </a:p>
      </dsp:txBody>
      <dsp:txXfrm rot="-5400000">
        <a:off x="2" y="3483353"/>
        <a:ext cx="1152231" cy="493814"/>
      </dsp:txXfrm>
    </dsp:sp>
    <dsp:sp modelId="{FA3E5A82-D0C9-4CBA-A1C0-3F0284BD6706}">
      <dsp:nvSpPr>
        <dsp:cNvPr id="0" name=""/>
        <dsp:cNvSpPr/>
      </dsp:nvSpPr>
      <dsp:spPr>
        <a:xfrm rot="5400000">
          <a:off x="4052826" y="6642"/>
          <a:ext cx="1069929" cy="6871119"/>
        </a:xfrm>
        <a:prstGeom prst="round2Same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p3d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en-US" sz="2800" kern="1200" dirty="0"/>
        </a:p>
      </dsp:txBody>
      <dsp:txXfrm rot="-5400000">
        <a:off x="1152231" y="2959467"/>
        <a:ext cx="6818889" cy="96546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804EBC-C9E7-4F65-8BD9-620226FF9504}" type="datetimeFigureOut">
              <a:rPr lang="en-US" smtClean="0"/>
              <a:t>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7E2F42-965C-443F-A9C5-D75FCE312814}" type="slidenum">
              <a:rPr lang="en-US" smtClean="0"/>
              <a:t>‹#›</a:t>
            </a:fld>
            <a:endParaRPr lang="en-US"/>
          </a:p>
        </p:txBody>
      </p:sp>
    </p:spTree>
    <p:extLst>
      <p:ext uri="{BB962C8B-B14F-4D97-AF65-F5344CB8AC3E}">
        <p14:creationId xmlns:p14="http://schemas.microsoft.com/office/powerpoint/2010/main" val="1834603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Explorer post would be starting from scratch. Have already contacted the scouts and just need to get together.</a:t>
            </a:r>
          </a:p>
          <a:p>
            <a:endParaRPr lang="en-US"/>
          </a:p>
          <a:p>
            <a:r>
              <a:rPr lang="en-US"/>
              <a:t>Have already started putting up flyers.  About 50/50 on if the community knows about them. Sometimes don’t even know that they have fire department. </a:t>
            </a:r>
          </a:p>
          <a:p>
            <a:endParaRPr lang="en-US"/>
          </a:p>
          <a:p>
            <a:r>
              <a:rPr lang="en-US"/>
              <a:t>Would be ecstatic if got 20, can handle 20. If we can get them we will find a equip</a:t>
            </a:r>
          </a:p>
          <a:p>
            <a:endParaRPr lang="en-US"/>
          </a:p>
          <a:p>
            <a:r>
              <a:rPr lang="en-US"/>
              <a:t>Currently get about 5 a year.</a:t>
            </a:r>
          </a:p>
          <a:p>
            <a:r>
              <a:rPr lang="en-US"/>
              <a:t>First need to find out what zone, then they talk to that zone on if they want them then come back to Lincoln for the background then they go to the station for a yay or nay. This process can vary in time on average 2-4 weeks. Then they immediately go into a 16hour class and then they have 2 years for the 64. Can help out at station before the 16 hours.</a:t>
            </a:r>
          </a:p>
          <a:p>
            <a:endParaRPr lang="en-US"/>
          </a:p>
          <a:p>
            <a:r>
              <a:rPr lang="en-US"/>
              <a:t>Do have a retention program. Have a LOSAP and have to come to meetings, trainings and activities, have to have 5 in each category and a total of 50. When they retire they get check. Have to be in department for 2 years and have points.  Have to be in program for 5 years, for every year of service get $10 per year. </a:t>
            </a:r>
          </a:p>
        </p:txBody>
      </p:sp>
      <p:sp>
        <p:nvSpPr>
          <p:cNvPr id="4" name="Slide Number Placeholder 3"/>
          <p:cNvSpPr>
            <a:spLocks noGrp="1"/>
          </p:cNvSpPr>
          <p:nvPr>
            <p:ph type="sldNum" sz="quarter" idx="10"/>
          </p:nvPr>
        </p:nvSpPr>
        <p:spPr/>
        <p:txBody>
          <a:bodyPr/>
          <a:lstStyle/>
          <a:p>
            <a:fld id="{3E7143C0-4F23-B545-9533-520B5A87CA1E}" type="slidenum">
              <a:rPr lang="en-US" smtClean="0"/>
              <a:pPr/>
              <a:t>2</a:t>
            </a:fld>
            <a:endParaRPr lang="en-US"/>
          </a:p>
        </p:txBody>
      </p:sp>
    </p:spTree>
    <p:extLst>
      <p:ext uri="{BB962C8B-B14F-4D97-AF65-F5344CB8AC3E}">
        <p14:creationId xmlns:p14="http://schemas.microsoft.com/office/powerpoint/2010/main" val="2597442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Explorer post would be starting from scratch. Have already contacted the scouts and just need to get together.</a:t>
            </a:r>
          </a:p>
          <a:p>
            <a:endParaRPr lang="en-US"/>
          </a:p>
          <a:p>
            <a:r>
              <a:rPr lang="en-US"/>
              <a:t>Have already started putting up flyers.  About 50/50 on if the community knows about them. Sometimes don’t even know that they have fire department. </a:t>
            </a:r>
          </a:p>
          <a:p>
            <a:endParaRPr lang="en-US"/>
          </a:p>
          <a:p>
            <a:r>
              <a:rPr lang="en-US"/>
              <a:t>Would be ecstatic if got 20, can handle 20. If we can get them we will find a equip</a:t>
            </a:r>
          </a:p>
          <a:p>
            <a:endParaRPr lang="en-US"/>
          </a:p>
          <a:p>
            <a:r>
              <a:rPr lang="en-US"/>
              <a:t>Currently get about 5 a year.</a:t>
            </a:r>
          </a:p>
          <a:p>
            <a:r>
              <a:rPr lang="en-US"/>
              <a:t>First need to find out what zone, then they talk to that zone on if they want them then come back to Lincoln for the background then they go to the station for a yay or nay. This process can vary in time on average 2-4 weeks. Then they immediately go into a 16hour class and then they have 2 years for the 64. Can help out at station before the 16 hours.</a:t>
            </a:r>
          </a:p>
          <a:p>
            <a:endParaRPr lang="en-US"/>
          </a:p>
          <a:p>
            <a:r>
              <a:rPr lang="en-US"/>
              <a:t>Do have a retention program. Have a LOSAP and have to come to meetings, trainings and activities, have to have 5 in each category and a total of 50. When they retire they get check. Have to be in department for 2 years and have points.  Have to be in program for 5 years, for every year of service get $10 per year. </a:t>
            </a:r>
          </a:p>
        </p:txBody>
      </p:sp>
      <p:sp>
        <p:nvSpPr>
          <p:cNvPr id="4" name="Slide Number Placeholder 3"/>
          <p:cNvSpPr>
            <a:spLocks noGrp="1"/>
          </p:cNvSpPr>
          <p:nvPr>
            <p:ph type="sldNum" sz="quarter" idx="10"/>
          </p:nvPr>
        </p:nvSpPr>
        <p:spPr/>
        <p:txBody>
          <a:bodyPr/>
          <a:lstStyle/>
          <a:p>
            <a:fld id="{3E7143C0-4F23-B545-9533-520B5A87CA1E}" type="slidenum">
              <a:rPr lang="en-US" smtClean="0"/>
              <a:pPr/>
              <a:t>8</a:t>
            </a:fld>
            <a:endParaRPr lang="en-US"/>
          </a:p>
        </p:txBody>
      </p:sp>
    </p:spTree>
    <p:extLst>
      <p:ext uri="{BB962C8B-B14F-4D97-AF65-F5344CB8AC3E}">
        <p14:creationId xmlns:p14="http://schemas.microsoft.com/office/powerpoint/2010/main" val="3615162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D6318-ADB8-CA45-B0CF-23CD8B2C70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94E518-406C-8D46-24E7-7BA9307EE5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2A9E0D-7B6D-3FB8-DBE3-1E98B13917D7}"/>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5" name="Footer Placeholder 4">
            <a:extLst>
              <a:ext uri="{FF2B5EF4-FFF2-40B4-BE49-F238E27FC236}">
                <a16:creationId xmlns:a16="http://schemas.microsoft.com/office/drawing/2014/main" id="{049901B1-ABFB-EFB3-74C4-BC4424F9E7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CB6EC4-471F-8637-1438-DD458BE751A7}"/>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121936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F7F71-97F9-E347-355C-40B456FD05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22A705-2F89-161D-AA43-E33295F9E8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84EDED-E187-A22D-D86A-79D09DFD5FCB}"/>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5" name="Footer Placeholder 4">
            <a:extLst>
              <a:ext uri="{FF2B5EF4-FFF2-40B4-BE49-F238E27FC236}">
                <a16:creationId xmlns:a16="http://schemas.microsoft.com/office/drawing/2014/main" id="{C8A2E1E1-8E95-A5F6-F7BA-24D8FAC9C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681F9-3D7A-8F20-5623-8C07836C5A06}"/>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327611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1AFE31-ECFA-FD94-A17D-9220103528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3A2D46-B5AD-0076-F2BE-8ADAC170D8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33615F-1DF4-BF3A-C26F-217149F080D4}"/>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5" name="Footer Placeholder 4">
            <a:extLst>
              <a:ext uri="{FF2B5EF4-FFF2-40B4-BE49-F238E27FC236}">
                <a16:creationId xmlns:a16="http://schemas.microsoft.com/office/drawing/2014/main" id="{15F786DB-1005-7D14-4556-AD3A64A193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159E8-431F-2915-A414-E7D19A11FEDA}"/>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982279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027BA-FCBC-02A2-3D7F-B575FB9BC8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D9540D-34AB-180A-D3C5-58880BFA17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2144F3-720B-2443-5858-2BE38011D859}"/>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5" name="Footer Placeholder 4">
            <a:extLst>
              <a:ext uri="{FF2B5EF4-FFF2-40B4-BE49-F238E27FC236}">
                <a16:creationId xmlns:a16="http://schemas.microsoft.com/office/drawing/2014/main" id="{BD5FA529-3C20-1C88-FA07-059690B686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5643C7-30C3-FA76-464D-5E89153AF5ED}"/>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249585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B65A7-489A-4F2E-367A-F88EBDEF0B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E2974-D627-B5E1-B205-5F529F8465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4E2626-6285-DA0F-C5CC-91ECFEE8D41C}"/>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5" name="Footer Placeholder 4">
            <a:extLst>
              <a:ext uri="{FF2B5EF4-FFF2-40B4-BE49-F238E27FC236}">
                <a16:creationId xmlns:a16="http://schemas.microsoft.com/office/drawing/2014/main" id="{7BAB6811-A091-CFF7-8366-DE63B5547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421724-B856-7FF2-8E55-F00E08A43121}"/>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241952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EEE16-B10A-004A-53BB-F5576C9869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5B8E75-3A65-5625-89B1-D90993AF7D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47043A-8934-D979-5EA1-7260DB8BC5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E66CB7-5EFC-BCC4-68E3-63282AC57D12}"/>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6" name="Footer Placeholder 5">
            <a:extLst>
              <a:ext uri="{FF2B5EF4-FFF2-40B4-BE49-F238E27FC236}">
                <a16:creationId xmlns:a16="http://schemas.microsoft.com/office/drawing/2014/main" id="{4BD01454-3393-30F1-F96C-B1BE9F2D43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70E7DC-6E57-4D07-1022-098F647E14F0}"/>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1388440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0CF3B-D95A-05FA-DA04-B77F48039A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9DF763-7D7C-90F3-794D-9E42C03CDA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18E276-B61D-3E9A-4B65-0DD424A5C5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D29D35-0F3C-E7A3-D6E3-C9C1B6AE61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6E00D3-8975-3D5E-9BC0-843EE80949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DCEF27-E15E-6A69-07CF-7271F94E5ED5}"/>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8" name="Footer Placeholder 7">
            <a:extLst>
              <a:ext uri="{FF2B5EF4-FFF2-40B4-BE49-F238E27FC236}">
                <a16:creationId xmlns:a16="http://schemas.microsoft.com/office/drawing/2014/main" id="{77F3DEC1-1604-FB83-57DB-93776E691A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BE45B4-F667-9F2D-A4F3-59A1EDA227AE}"/>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23420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1942-2AE3-1C5B-6C3F-E814AB7423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61F0D2-5810-12B7-4128-E04F0B91F833}"/>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4" name="Footer Placeholder 3">
            <a:extLst>
              <a:ext uri="{FF2B5EF4-FFF2-40B4-BE49-F238E27FC236}">
                <a16:creationId xmlns:a16="http://schemas.microsoft.com/office/drawing/2014/main" id="{FC840903-9F6E-7F9A-3B0A-3A19803F1D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70593C-930F-CBC6-483C-7AF9325C7B13}"/>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352445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1BBAE-EFDD-D77E-8D08-764E6495D99A}"/>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3" name="Footer Placeholder 2">
            <a:extLst>
              <a:ext uri="{FF2B5EF4-FFF2-40B4-BE49-F238E27FC236}">
                <a16:creationId xmlns:a16="http://schemas.microsoft.com/office/drawing/2014/main" id="{85DAB0FB-AD31-2C68-9248-1964ADD74A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AE515C-9100-FCAA-5FBB-84759E6CB739}"/>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89746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2B80-51C5-6CCD-D015-4FFDA22FD7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FA5090-D425-A1B4-5E4E-28B7F5966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C635AC-0B82-55F0-A3B9-560CAF794B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F2653-65F7-EA6A-5C03-8C0F37083C3D}"/>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6" name="Footer Placeholder 5">
            <a:extLst>
              <a:ext uri="{FF2B5EF4-FFF2-40B4-BE49-F238E27FC236}">
                <a16:creationId xmlns:a16="http://schemas.microsoft.com/office/drawing/2014/main" id="{8102254C-3308-3BDB-99A3-31D992471D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E4BE8C-A3AC-407C-DCEB-0F32EC14AB51}"/>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17282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EB6AE-9C53-D619-011C-129C2462C6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D9DF1A-2E87-A88D-4235-E3345D4414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27424C-C960-EF7C-2423-312FCC4FA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4FC404-4C94-D53B-EE41-8D354E0BAF74}"/>
              </a:ext>
            </a:extLst>
          </p:cNvPr>
          <p:cNvSpPr>
            <a:spLocks noGrp="1"/>
          </p:cNvSpPr>
          <p:nvPr>
            <p:ph type="dt" sz="half" idx="10"/>
          </p:nvPr>
        </p:nvSpPr>
        <p:spPr/>
        <p:txBody>
          <a:bodyPr/>
          <a:lstStyle/>
          <a:p>
            <a:fld id="{8795E4BF-0EEC-4223-A32D-1F61C75749C8}" type="datetimeFigureOut">
              <a:rPr lang="en-US" smtClean="0"/>
              <a:t>1/9/2025</a:t>
            </a:fld>
            <a:endParaRPr lang="en-US"/>
          </a:p>
        </p:txBody>
      </p:sp>
      <p:sp>
        <p:nvSpPr>
          <p:cNvPr id="6" name="Footer Placeholder 5">
            <a:extLst>
              <a:ext uri="{FF2B5EF4-FFF2-40B4-BE49-F238E27FC236}">
                <a16:creationId xmlns:a16="http://schemas.microsoft.com/office/drawing/2014/main" id="{3C51820B-3777-BF9E-16DD-3E04CB8589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20B84E-4672-C91A-99AB-CEDDA886ACDA}"/>
              </a:ext>
            </a:extLst>
          </p:cNvPr>
          <p:cNvSpPr>
            <a:spLocks noGrp="1"/>
          </p:cNvSpPr>
          <p:nvPr>
            <p:ph type="sldNum" sz="quarter" idx="12"/>
          </p:nvPr>
        </p:nvSpPr>
        <p:spPr/>
        <p:txBody>
          <a:bodyPr/>
          <a:lstStyle/>
          <a:p>
            <a:fld id="{31EBC910-3CC9-4EA9-A292-90A1F4B854DC}" type="slidenum">
              <a:rPr lang="en-US" smtClean="0"/>
              <a:t>‹#›</a:t>
            </a:fld>
            <a:endParaRPr lang="en-US"/>
          </a:p>
        </p:txBody>
      </p:sp>
    </p:spTree>
    <p:extLst>
      <p:ext uri="{BB962C8B-B14F-4D97-AF65-F5344CB8AC3E}">
        <p14:creationId xmlns:p14="http://schemas.microsoft.com/office/powerpoint/2010/main" val="3661407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1366F3-EDEE-D0EE-6D49-4CC17E94F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EAE62E-C15F-4285-C7EB-99DF37C0C3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481DB7-C938-25A8-2C87-7DFAF48D80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5E4BF-0EEC-4223-A32D-1F61C75749C8}" type="datetimeFigureOut">
              <a:rPr lang="en-US" smtClean="0"/>
              <a:t>1/9/2025</a:t>
            </a:fld>
            <a:endParaRPr lang="en-US"/>
          </a:p>
        </p:txBody>
      </p:sp>
      <p:sp>
        <p:nvSpPr>
          <p:cNvPr id="5" name="Footer Placeholder 4">
            <a:extLst>
              <a:ext uri="{FF2B5EF4-FFF2-40B4-BE49-F238E27FC236}">
                <a16:creationId xmlns:a16="http://schemas.microsoft.com/office/drawing/2014/main" id="{BAA266A2-63CF-916E-A296-0B0E2C3B37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2085A8-EF3A-1EC9-21ED-3121AD3ECF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BC910-3CC9-4EA9-A292-90A1F4B854DC}" type="slidenum">
              <a:rPr lang="en-US" smtClean="0"/>
              <a:t>‹#›</a:t>
            </a:fld>
            <a:endParaRPr lang="en-US"/>
          </a:p>
        </p:txBody>
      </p:sp>
    </p:spTree>
    <p:extLst>
      <p:ext uri="{BB962C8B-B14F-4D97-AF65-F5344CB8AC3E}">
        <p14:creationId xmlns:p14="http://schemas.microsoft.com/office/powerpoint/2010/main" val="3002103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0C1E8-541F-94A4-4C56-60BD497D34A5}"/>
              </a:ext>
            </a:extLst>
          </p:cNvPr>
          <p:cNvSpPr>
            <a:spLocks noGrp="1"/>
          </p:cNvSpPr>
          <p:nvPr>
            <p:ph type="title"/>
          </p:nvPr>
        </p:nvSpPr>
        <p:spPr/>
        <p:txBody>
          <a:bodyPr/>
          <a:lstStyle/>
          <a:p>
            <a:pPr algn="ctr"/>
            <a:r>
              <a:rPr lang="en-US" b="1" u="sng" dirty="0">
                <a:solidFill>
                  <a:srgbClr val="FF0000"/>
                </a:solidFill>
              </a:rPr>
              <a:t>Developing a Monthly Recruitment Plan</a:t>
            </a:r>
            <a:br>
              <a:rPr lang="en-US" b="1" u="sng" dirty="0">
                <a:solidFill>
                  <a:srgbClr val="FF0000"/>
                </a:solidFill>
              </a:rPr>
            </a:br>
            <a:r>
              <a:rPr lang="en-US" b="1" u="sng" dirty="0">
                <a:solidFill>
                  <a:srgbClr val="FF0000"/>
                </a:solidFill>
              </a:rPr>
              <a:t>Customized To Your Department</a:t>
            </a:r>
          </a:p>
        </p:txBody>
      </p:sp>
      <p:pic>
        <p:nvPicPr>
          <p:cNvPr id="4" name="Picture 3">
            <a:extLst>
              <a:ext uri="{FF2B5EF4-FFF2-40B4-BE49-F238E27FC236}">
                <a16:creationId xmlns:a16="http://schemas.microsoft.com/office/drawing/2014/main" id="{1D4F4780-44B1-7CB6-48A4-46962C32BC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7033" y="3358117"/>
            <a:ext cx="7715892" cy="1171575"/>
          </a:xfrm>
          <a:prstGeom prst="rect">
            <a:avLst/>
          </a:prstGeom>
        </p:spPr>
      </p:pic>
    </p:spTree>
    <p:extLst>
      <p:ext uri="{BB962C8B-B14F-4D97-AF65-F5344CB8AC3E}">
        <p14:creationId xmlns:p14="http://schemas.microsoft.com/office/powerpoint/2010/main" val="187904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13646" y="1871298"/>
          <a:ext cx="8023351" cy="45555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a:xfrm>
            <a:off x="2624870" y="266997"/>
            <a:ext cx="7200900" cy="1485900"/>
          </a:xfrm>
        </p:spPr>
        <p:txBody>
          <a:bodyPr>
            <a:normAutofit/>
          </a:bodyPr>
          <a:lstStyle/>
          <a:p>
            <a:pPr algn="ctr"/>
            <a:r>
              <a:rPr lang="en-US" sz="3600" b="1" u="sng" dirty="0">
                <a:solidFill>
                  <a:srgbClr val="C00000"/>
                </a:solidFill>
              </a:rPr>
              <a:t>Sample Department Recruitment Program Goals  </a:t>
            </a:r>
          </a:p>
        </p:txBody>
      </p:sp>
      <p:sp>
        <p:nvSpPr>
          <p:cNvPr id="7" name="TextBox 6"/>
          <p:cNvSpPr txBox="1"/>
          <p:nvPr/>
        </p:nvSpPr>
        <p:spPr>
          <a:xfrm>
            <a:off x="3488470" y="1871298"/>
            <a:ext cx="5473700" cy="369332"/>
          </a:xfrm>
          <a:prstGeom prst="rect">
            <a:avLst/>
          </a:prstGeom>
          <a:noFill/>
        </p:spPr>
        <p:txBody>
          <a:bodyPr wrap="square" rtlCol="0">
            <a:spAutoFit/>
          </a:bodyPr>
          <a:lstStyle/>
          <a:p>
            <a:r>
              <a:rPr lang="en-US" dirty="0"/>
              <a:t>Formulate list of top 3 recruitment program goals ….</a:t>
            </a:r>
          </a:p>
        </p:txBody>
      </p:sp>
    </p:spTree>
    <p:extLst>
      <p:ext uri="{BB962C8B-B14F-4D97-AF65-F5344CB8AC3E}">
        <p14:creationId xmlns:p14="http://schemas.microsoft.com/office/powerpoint/2010/main" val="2179425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79502" y="-54530"/>
            <a:ext cx="7987903" cy="1054394"/>
          </a:xfrm>
        </p:spPr>
        <p:txBody>
          <a:bodyPr>
            <a:normAutofit/>
          </a:bodyPr>
          <a:lstStyle/>
          <a:p>
            <a:pPr algn="ctr"/>
            <a:r>
              <a:rPr lang="en-US" sz="3600" u="sng" dirty="0">
                <a:solidFill>
                  <a:srgbClr val="C00000"/>
                </a:solidFill>
              </a:rPr>
              <a:t>Developing a Recruitment Plan</a:t>
            </a:r>
          </a:p>
        </p:txBody>
      </p:sp>
      <p:sp>
        <p:nvSpPr>
          <p:cNvPr id="2" name="Rectangle 1"/>
          <p:cNvSpPr/>
          <p:nvPr/>
        </p:nvSpPr>
        <p:spPr>
          <a:xfrm>
            <a:off x="2123299" y="717894"/>
            <a:ext cx="7876674" cy="400110"/>
          </a:xfrm>
          <a:prstGeom prst="rect">
            <a:avLst/>
          </a:prstGeom>
        </p:spPr>
        <p:txBody>
          <a:bodyPr wrap="square">
            <a:spAutoFit/>
          </a:bodyPr>
          <a:lstStyle/>
          <a:p>
            <a:pPr algn="ctr"/>
            <a:r>
              <a:rPr lang="en-US" sz="2000">
                <a:solidFill>
                  <a:schemeClr val="tx2"/>
                </a:solidFill>
              </a:rPr>
              <a:t>Additional Food for Thought.</a:t>
            </a:r>
            <a:endParaRPr lang="en-US" sz="1400">
              <a:solidFill>
                <a:schemeClr val="tx2"/>
              </a:solidFill>
            </a:endParaRPr>
          </a:p>
        </p:txBody>
      </p:sp>
      <p:sp>
        <p:nvSpPr>
          <p:cNvPr id="6" name="TextBox 5"/>
          <p:cNvSpPr txBox="1"/>
          <p:nvPr/>
        </p:nvSpPr>
        <p:spPr>
          <a:xfrm>
            <a:off x="3012040" y="1106872"/>
            <a:ext cx="6560535" cy="923330"/>
          </a:xfrm>
          <a:prstGeom prst="rect">
            <a:avLst/>
          </a:prstGeom>
          <a:noFill/>
          <a:ln w="25400">
            <a:solidFill>
              <a:srgbClr val="002060"/>
            </a:solidFill>
          </a:ln>
        </p:spPr>
        <p:txBody>
          <a:bodyPr wrap="square" rtlCol="0">
            <a:spAutoFit/>
          </a:bodyPr>
          <a:lstStyle/>
          <a:p>
            <a:pPr algn="ctr"/>
            <a:r>
              <a:rPr lang="en-US" b="1" dirty="0">
                <a:ln w="0"/>
                <a:solidFill>
                  <a:srgbClr val="002060"/>
                </a:solidFill>
              </a:rPr>
              <a:t>My Message:</a:t>
            </a:r>
          </a:p>
          <a:p>
            <a:pPr algn="ctr"/>
            <a:r>
              <a:rPr lang="en-US" dirty="0"/>
              <a:t>What do I say….  Where, When and How do I say it?</a:t>
            </a:r>
          </a:p>
          <a:p>
            <a:pPr algn="ctr"/>
            <a:r>
              <a:rPr lang="en-US" dirty="0"/>
              <a:t>Studies show people more likely to volunteer when asked! </a:t>
            </a:r>
          </a:p>
        </p:txBody>
      </p:sp>
      <p:sp>
        <p:nvSpPr>
          <p:cNvPr id="7" name="Rectangle 6"/>
          <p:cNvSpPr/>
          <p:nvPr/>
        </p:nvSpPr>
        <p:spPr>
          <a:xfrm>
            <a:off x="389340" y="2816901"/>
            <a:ext cx="8173456" cy="369332"/>
          </a:xfrm>
          <a:prstGeom prst="rect">
            <a:avLst/>
          </a:prstGeom>
        </p:spPr>
        <p:txBody>
          <a:bodyPr wrap="none">
            <a:spAutoFit/>
          </a:bodyPr>
          <a:lstStyle/>
          <a:p>
            <a:pPr algn="ctr"/>
            <a:r>
              <a:rPr lang="en-US" dirty="0"/>
              <a:t>                                                                 </a:t>
            </a:r>
            <a:r>
              <a:rPr lang="en-US" u="sng" dirty="0"/>
              <a:t>Topics for consideration in formulating your plan:</a:t>
            </a:r>
          </a:p>
        </p:txBody>
      </p:sp>
      <p:sp>
        <p:nvSpPr>
          <p:cNvPr id="8" name="Rectangle 7"/>
          <p:cNvSpPr/>
          <p:nvPr/>
        </p:nvSpPr>
        <p:spPr>
          <a:xfrm>
            <a:off x="2082109" y="3196744"/>
            <a:ext cx="8382691" cy="3077766"/>
          </a:xfrm>
          <a:prstGeom prst="rect">
            <a:avLst/>
          </a:prstGeom>
        </p:spPr>
        <p:txBody>
          <a:bodyPr wrap="square">
            <a:spAutoFit/>
          </a:bodyPr>
          <a:lstStyle/>
          <a:p>
            <a:pPr marL="228600" indent="-228600">
              <a:spcBef>
                <a:spcPts val="600"/>
              </a:spcBef>
              <a:buFont typeface="+mj-lt"/>
              <a:buAutoNum type="arabicPeriod"/>
            </a:pPr>
            <a:r>
              <a:rPr lang="en-US" sz="1300" dirty="0"/>
              <a:t>Facebook, Instagram, Twitter (X) , are  preferred outreach methods. Identify ways your department can use social media in your recruitment plan.</a:t>
            </a:r>
          </a:p>
          <a:p>
            <a:pPr marL="228600" indent="-228600">
              <a:spcBef>
                <a:spcPts val="600"/>
              </a:spcBef>
              <a:buFont typeface="+mj-lt"/>
              <a:buAutoNum type="arabicPeriod"/>
            </a:pPr>
            <a:r>
              <a:rPr lang="en-US" sz="1300" dirty="0"/>
              <a:t>Identify existing county/city/town events that you can participate in that brings your audience to one place. Formulate activities that you will do there that tap into the lifestyle habits of your target audience.</a:t>
            </a:r>
          </a:p>
          <a:p>
            <a:pPr marL="228600" indent="-228600">
              <a:spcBef>
                <a:spcPts val="600"/>
              </a:spcBef>
              <a:buFont typeface="+mj-lt"/>
              <a:buAutoNum type="arabicPeriod"/>
            </a:pPr>
            <a:r>
              <a:rPr lang="en-US" sz="1300" dirty="0"/>
              <a:t>Tailor events that you hold at the fire station to match the interests of your target audience. Be sure to plan events that demonstrate what you do and sell the need for volunteers. </a:t>
            </a:r>
            <a:r>
              <a:rPr lang="en-US" sz="1300" u="sng" dirty="0"/>
              <a:t>Remember make folks feel both needed and wanted</a:t>
            </a:r>
            <a:r>
              <a:rPr lang="en-US" sz="1300" dirty="0"/>
              <a:t>.</a:t>
            </a:r>
          </a:p>
          <a:p>
            <a:pPr marL="228600" indent="-228600">
              <a:spcBef>
                <a:spcPts val="600"/>
              </a:spcBef>
              <a:buFont typeface="+mj-lt"/>
              <a:buAutoNum type="arabicPeriod"/>
            </a:pPr>
            <a:r>
              <a:rPr lang="en-US" sz="1300" dirty="0"/>
              <a:t>School presentations are a high-ranked method to generate recruits. Identify schools that you can visit, and communicate messages to students. </a:t>
            </a:r>
          </a:p>
          <a:p>
            <a:pPr marL="228600" indent="-228600">
              <a:spcBef>
                <a:spcPts val="600"/>
              </a:spcBef>
              <a:buFont typeface="+mj-lt"/>
              <a:buAutoNum type="arabicPeriod"/>
            </a:pPr>
            <a:r>
              <a:rPr lang="en-US" sz="1300" dirty="0"/>
              <a:t>Thinking of the lifestyle characteristics of your community, gauge the effectiveness of partnering or presenting to civic groups or businesses in your community. Tailor your message to compel action from those groups to either help you find recruits, or to enroll in fire service.</a:t>
            </a:r>
          </a:p>
          <a:p>
            <a:pPr marL="228600" indent="-228600">
              <a:spcBef>
                <a:spcPts val="600"/>
              </a:spcBef>
              <a:buFont typeface="+mj-lt"/>
              <a:buAutoNum type="arabicPeriod"/>
            </a:pPr>
            <a:r>
              <a:rPr lang="en-US" sz="1300" dirty="0"/>
              <a:t>Find methods to reach out to your target audience outside of the workplace. Identify what people in your area do on weekends and formulate ways to reach them while they’re playing, shopping, or participating in pastimes.</a:t>
            </a:r>
          </a:p>
        </p:txBody>
      </p:sp>
      <p:sp>
        <p:nvSpPr>
          <p:cNvPr id="9" name="Rectangle 8">
            <a:extLst>
              <a:ext uri="{FF2B5EF4-FFF2-40B4-BE49-F238E27FC236}">
                <a16:creationId xmlns:a16="http://schemas.microsoft.com/office/drawing/2014/main" id="{44836EB9-CA20-4C94-A980-A8D66A31F088}"/>
              </a:ext>
            </a:extLst>
          </p:cNvPr>
          <p:cNvSpPr/>
          <p:nvPr/>
        </p:nvSpPr>
        <p:spPr>
          <a:xfrm>
            <a:off x="2100961" y="2138041"/>
            <a:ext cx="8382690" cy="646331"/>
          </a:xfrm>
          <a:prstGeom prst="rect">
            <a:avLst/>
          </a:prstGeom>
        </p:spPr>
        <p:txBody>
          <a:bodyPr wrap="square">
            <a:spAutoFit/>
          </a:bodyPr>
          <a:lstStyle/>
          <a:p>
            <a:pPr lvl="0"/>
            <a:r>
              <a:rPr lang="en-US" dirty="0">
                <a:solidFill>
                  <a:srgbClr val="051932"/>
                </a:solidFill>
              </a:rPr>
              <a:t>Note effective recruitment plans will address both “</a:t>
            </a:r>
            <a:r>
              <a:rPr lang="en-US" u="sng" dirty="0">
                <a:solidFill>
                  <a:srgbClr val="051932"/>
                </a:solidFill>
              </a:rPr>
              <a:t>You are needed</a:t>
            </a:r>
            <a:r>
              <a:rPr lang="en-US" dirty="0">
                <a:solidFill>
                  <a:srgbClr val="051932"/>
                </a:solidFill>
              </a:rPr>
              <a:t>” and “</a:t>
            </a:r>
            <a:r>
              <a:rPr lang="en-US" u="sng" dirty="0">
                <a:solidFill>
                  <a:srgbClr val="051932"/>
                </a:solidFill>
              </a:rPr>
              <a:t>You are wanted</a:t>
            </a:r>
            <a:r>
              <a:rPr lang="en-US" dirty="0">
                <a:solidFill>
                  <a:srgbClr val="051932"/>
                </a:solidFill>
              </a:rPr>
              <a:t>” in all marketing materials, at every event, and with any recruitment activity. </a:t>
            </a:r>
          </a:p>
        </p:txBody>
      </p:sp>
    </p:spTree>
    <p:extLst>
      <p:ext uri="{BB962C8B-B14F-4D97-AF65-F5344CB8AC3E}">
        <p14:creationId xmlns:p14="http://schemas.microsoft.com/office/powerpoint/2010/main" val="32607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125361" y="596258"/>
          <a:ext cx="8364384" cy="5999917"/>
        </p:xfrm>
        <a:graphic>
          <a:graphicData uri="http://schemas.openxmlformats.org/drawingml/2006/table">
            <a:tbl>
              <a:tblPr firstRow="1" bandRow="1">
                <a:tableStyleId>{69012ECD-51FC-41F1-AA8D-1B2483CD663E}</a:tableStyleId>
              </a:tblPr>
              <a:tblGrid>
                <a:gridCol w="697032">
                  <a:extLst>
                    <a:ext uri="{9D8B030D-6E8A-4147-A177-3AD203B41FA5}">
                      <a16:colId xmlns:a16="http://schemas.microsoft.com/office/drawing/2014/main" val="20000"/>
                    </a:ext>
                  </a:extLst>
                </a:gridCol>
                <a:gridCol w="2788128">
                  <a:extLst>
                    <a:ext uri="{9D8B030D-6E8A-4147-A177-3AD203B41FA5}">
                      <a16:colId xmlns:a16="http://schemas.microsoft.com/office/drawing/2014/main" val="20001"/>
                    </a:ext>
                  </a:extLst>
                </a:gridCol>
                <a:gridCol w="1394064">
                  <a:extLst>
                    <a:ext uri="{9D8B030D-6E8A-4147-A177-3AD203B41FA5}">
                      <a16:colId xmlns:a16="http://schemas.microsoft.com/office/drawing/2014/main" val="20002"/>
                    </a:ext>
                  </a:extLst>
                </a:gridCol>
                <a:gridCol w="1742580">
                  <a:extLst>
                    <a:ext uri="{9D8B030D-6E8A-4147-A177-3AD203B41FA5}">
                      <a16:colId xmlns:a16="http://schemas.microsoft.com/office/drawing/2014/main" val="20003"/>
                    </a:ext>
                  </a:extLst>
                </a:gridCol>
                <a:gridCol w="1742580">
                  <a:extLst>
                    <a:ext uri="{9D8B030D-6E8A-4147-A177-3AD203B41FA5}">
                      <a16:colId xmlns:a16="http://schemas.microsoft.com/office/drawing/2014/main" val="20004"/>
                    </a:ext>
                  </a:extLst>
                </a:gridCol>
              </a:tblGrid>
              <a:tr h="686530">
                <a:tc>
                  <a:txBody>
                    <a:bodyPr/>
                    <a:lstStyle/>
                    <a:p>
                      <a:pPr algn="ctr"/>
                      <a:r>
                        <a:rPr lang="en-US" sz="1200" dirty="0"/>
                        <a:t>Month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Description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Resources/Personnel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Lead</a:t>
                      </a:r>
                    </a:p>
                    <a:p>
                      <a:pPr algn="ctr"/>
                      <a:r>
                        <a:rPr lang="en-US" sz="1200" baseline="0" dirty="0"/>
                        <a:t>(name and/or position)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2125355">
                <a:tc>
                  <a:txBody>
                    <a:bodyPr/>
                    <a:lstStyle/>
                    <a:p>
                      <a:pPr>
                        <a:buNone/>
                      </a:pPr>
                      <a:r>
                        <a:rPr lang="en-US" sz="1200" kern="1200" dirty="0">
                          <a:solidFill>
                            <a:srgbClr val="A6192E"/>
                          </a:solidFill>
                          <a:latin typeface="+mn-lt"/>
                          <a:ea typeface="+mn-ea"/>
                          <a:cs typeface="+mn-cs"/>
                        </a:rPr>
                        <a:t>July</a:t>
                      </a:r>
                    </a:p>
                    <a:p>
                      <a:pPr>
                        <a:buNone/>
                      </a:pPr>
                      <a:r>
                        <a:rPr lang="en-US" sz="1200" kern="1200" dirty="0">
                          <a:solidFill>
                            <a:srgbClr val="A6192E"/>
                          </a:solidFill>
                          <a:latin typeface="+mn-lt"/>
                          <a:ea typeface="+mn-ea"/>
                          <a:cs typeface="+mn-cs"/>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Carwash Fundraiser/Recruitment Event</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Distribute marketing materials to local businesses</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Banners up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Fire Station 1- 123 Fake Street, </a:t>
                      </a:r>
                      <a:r>
                        <a:rPr lang="en-US" sz="1000" dirty="0" err="1">
                          <a:effectLst/>
                          <a:latin typeface="Arial"/>
                          <a:ea typeface="Times New Roman"/>
                          <a:cs typeface="Arial"/>
                        </a:rPr>
                        <a:t>Madeup</a:t>
                      </a:r>
                      <a:r>
                        <a:rPr lang="en-US" sz="1000">
                          <a:effectLst/>
                          <a:latin typeface="Arial"/>
                          <a:ea typeface="Times New Roman"/>
                          <a:cs typeface="Arial"/>
                        </a:rPr>
                        <a:t>, NC </a:t>
                      </a:r>
                      <a:r>
                        <a:rPr lang="en-US" sz="1000" dirty="0">
                          <a:effectLst/>
                          <a:latin typeface="Arial"/>
                          <a:ea typeface="Times New Roman"/>
                          <a:cs typeface="Arial"/>
                        </a:rPr>
                        <a:t>12345</a:t>
                      </a: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Gas Station, Grocery Store, Hardware Store-Zip codes 12345 and 23456</a:t>
                      </a: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Stations 1,2,3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5-10 members, banner stand, handout materials, 5 hours</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3 acrylic holders 300 </a:t>
                      </a:r>
                      <a:r>
                        <a:rPr lang="en-US" sz="1000" dirty="0" err="1">
                          <a:effectLst/>
                          <a:latin typeface="Arial"/>
                          <a:ea typeface="Times New Roman"/>
                          <a:cs typeface="Arial"/>
                        </a:rPr>
                        <a:t>buckslips</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banners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R&amp;R Chairperson</a:t>
                      </a: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FF/EMT Smith</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Captains</a:t>
                      </a: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25355">
                <a:tc>
                  <a:txBody>
                    <a:bodyPr/>
                    <a:lstStyle/>
                    <a:p>
                      <a:pPr>
                        <a:buNone/>
                      </a:pPr>
                      <a:r>
                        <a:rPr lang="en-US" sz="1200" kern="1200" dirty="0">
                          <a:solidFill>
                            <a:srgbClr val="A6192E"/>
                          </a:solidFill>
                          <a:latin typeface="+mn-lt"/>
                          <a:ea typeface="+mn-ea"/>
                          <a:cs typeface="+mn-cs"/>
                        </a:rPr>
                        <a:t>August</a:t>
                      </a:r>
                    </a:p>
                    <a:p>
                      <a:pPr>
                        <a:buNone/>
                      </a:pPr>
                      <a:r>
                        <a:rPr lang="en-US" sz="1200" kern="1200" dirty="0">
                          <a:solidFill>
                            <a:srgbClr val="A6192E"/>
                          </a:solidFill>
                          <a:latin typeface="+mn-lt"/>
                          <a:ea typeface="+mn-ea"/>
                          <a:cs typeface="+mn-cs"/>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 “Grill and Chill” BBQ and Ice Cream with local public safety</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Back to school bike tune-up/bike safety event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Dairy</a:t>
                      </a:r>
                      <a:r>
                        <a:rPr lang="en-US" sz="1000" baseline="0" dirty="0">
                          <a:effectLst/>
                          <a:latin typeface="Arial"/>
                          <a:ea typeface="Times New Roman"/>
                          <a:cs typeface="Arial"/>
                        </a:rPr>
                        <a:t> Queen</a:t>
                      </a:r>
                      <a:r>
                        <a:rPr lang="en-US" sz="1000" dirty="0">
                          <a:effectLst/>
                          <a:latin typeface="Arial"/>
                          <a:ea typeface="Times New Roman"/>
                          <a:cs typeface="Arial"/>
                        </a:rPr>
                        <a:t>- 324 </a:t>
                      </a:r>
                      <a:r>
                        <a:rPr lang="en-US" sz="1000" dirty="0" err="1">
                          <a:effectLst/>
                          <a:latin typeface="Arial"/>
                          <a:ea typeface="Times New Roman"/>
                          <a:cs typeface="Arial"/>
                        </a:rPr>
                        <a:t>Madeup</a:t>
                      </a:r>
                      <a:r>
                        <a:rPr lang="en-US" sz="1000" dirty="0">
                          <a:effectLst/>
                          <a:latin typeface="Arial"/>
                          <a:ea typeface="Times New Roman"/>
                          <a:cs typeface="Arial"/>
                        </a:rPr>
                        <a:t> Blvd, </a:t>
                      </a:r>
                      <a:r>
                        <a:rPr lang="en-US" sz="1000" dirty="0" err="1">
                          <a:effectLst/>
                          <a:latin typeface="Arial"/>
                          <a:ea typeface="Times New Roman"/>
                          <a:cs typeface="Arial"/>
                        </a:rPr>
                        <a:t>Madeup</a:t>
                      </a:r>
                      <a:r>
                        <a:rPr lang="en-US" sz="1000" dirty="0">
                          <a:effectLst/>
                          <a:latin typeface="Arial"/>
                          <a:ea typeface="Times New Roman"/>
                          <a:cs typeface="Arial"/>
                        </a:rPr>
                        <a:t>, NC 12345</a:t>
                      </a: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5-10 members, folding table, handouts, connect with GM of Dairy Queen to set up details. Connect with PD to see if they would like to send officers</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10 members, tool kits, air pump, banner stand, folding table, handouts</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R&amp;R Chairperson</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4 captain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62677">
                <a:tc>
                  <a:txBody>
                    <a:bodyPr/>
                    <a:lstStyle/>
                    <a:p>
                      <a:pPr>
                        <a:buNone/>
                      </a:pPr>
                      <a:r>
                        <a:rPr lang="en-US" sz="1200" kern="1200" dirty="0">
                          <a:solidFill>
                            <a:srgbClr val="A6192E"/>
                          </a:solidFill>
                          <a:latin typeface="+mn-lt"/>
                          <a:ea typeface="+mn-ea"/>
                          <a:cs typeface="+mn-cs"/>
                        </a:rPr>
                        <a:t>Sept</a:t>
                      </a:r>
                    </a:p>
                    <a:p>
                      <a:pPr>
                        <a:buNone/>
                      </a:pPr>
                      <a:r>
                        <a:rPr lang="en-US" sz="1200" kern="1200" dirty="0">
                          <a:solidFill>
                            <a:srgbClr val="A6192E"/>
                          </a:solidFill>
                          <a:latin typeface="+mn-lt"/>
                          <a:ea typeface="+mn-ea"/>
                          <a:cs typeface="+mn-cs"/>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Check on, refresh marketing materials at local businesses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Gas Station, Grocery Store, Hardware Store- Zip Codes  12345 and 23456</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300 </a:t>
                      </a:r>
                      <a:r>
                        <a:rPr lang="en-US" sz="1000" dirty="0" err="1">
                          <a:effectLst/>
                          <a:latin typeface="Arial"/>
                          <a:ea typeface="Times New Roman"/>
                          <a:cs typeface="Arial"/>
                        </a:rPr>
                        <a:t>buckslips</a:t>
                      </a:r>
                      <a:endParaRPr lang="en-US" sz="1000" dirty="0">
                        <a:effectLst/>
                        <a:latin typeface="Arial"/>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r>
                        <a:rPr lang="en-US" sz="1000" dirty="0">
                          <a:effectLst/>
                          <a:latin typeface="Arial"/>
                          <a:ea typeface="Times New Roman"/>
                          <a:cs typeface="Arial"/>
                        </a:rPr>
                        <a:t>FF/EMT Smith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Title 2"/>
          <p:cNvSpPr>
            <a:spLocks noGrp="1"/>
          </p:cNvSpPr>
          <p:nvPr>
            <p:ph type="title"/>
          </p:nvPr>
        </p:nvSpPr>
        <p:spPr>
          <a:xfrm>
            <a:off x="1905370" y="-205896"/>
            <a:ext cx="8381260" cy="1054394"/>
          </a:xfrm>
        </p:spPr>
        <p:txBody>
          <a:bodyPr>
            <a:normAutofit/>
          </a:bodyPr>
          <a:lstStyle/>
          <a:p>
            <a:pPr algn="ctr"/>
            <a:r>
              <a:rPr lang="en-US" sz="3600" u="sng" dirty="0">
                <a:solidFill>
                  <a:srgbClr val="C00000"/>
                </a:solidFill>
              </a:rPr>
              <a:t>Sample Recruitment Plan</a:t>
            </a:r>
          </a:p>
        </p:txBody>
      </p:sp>
    </p:spTree>
    <p:extLst>
      <p:ext uri="{BB962C8B-B14F-4D97-AF65-F5344CB8AC3E}">
        <p14:creationId xmlns:p14="http://schemas.microsoft.com/office/powerpoint/2010/main" val="3293356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092411" y="749644"/>
          <a:ext cx="8397335" cy="5801740"/>
        </p:xfrm>
        <a:graphic>
          <a:graphicData uri="http://schemas.openxmlformats.org/drawingml/2006/table">
            <a:tbl>
              <a:tblPr firstRow="1" bandRow="1">
                <a:tableStyleId>{69012ECD-51FC-41F1-AA8D-1B2483CD663E}</a:tableStyleId>
              </a:tblPr>
              <a:tblGrid>
                <a:gridCol w="699778">
                  <a:extLst>
                    <a:ext uri="{9D8B030D-6E8A-4147-A177-3AD203B41FA5}">
                      <a16:colId xmlns:a16="http://schemas.microsoft.com/office/drawing/2014/main" val="20000"/>
                    </a:ext>
                  </a:extLst>
                </a:gridCol>
                <a:gridCol w="2799111">
                  <a:extLst>
                    <a:ext uri="{9D8B030D-6E8A-4147-A177-3AD203B41FA5}">
                      <a16:colId xmlns:a16="http://schemas.microsoft.com/office/drawing/2014/main" val="20001"/>
                    </a:ext>
                  </a:extLst>
                </a:gridCol>
                <a:gridCol w="1399556">
                  <a:extLst>
                    <a:ext uri="{9D8B030D-6E8A-4147-A177-3AD203B41FA5}">
                      <a16:colId xmlns:a16="http://schemas.microsoft.com/office/drawing/2014/main" val="20002"/>
                    </a:ext>
                  </a:extLst>
                </a:gridCol>
                <a:gridCol w="1749445">
                  <a:extLst>
                    <a:ext uri="{9D8B030D-6E8A-4147-A177-3AD203B41FA5}">
                      <a16:colId xmlns:a16="http://schemas.microsoft.com/office/drawing/2014/main" val="20003"/>
                    </a:ext>
                  </a:extLst>
                </a:gridCol>
                <a:gridCol w="1749445">
                  <a:extLst>
                    <a:ext uri="{9D8B030D-6E8A-4147-A177-3AD203B41FA5}">
                      <a16:colId xmlns:a16="http://schemas.microsoft.com/office/drawing/2014/main" val="20004"/>
                    </a:ext>
                  </a:extLst>
                </a:gridCol>
              </a:tblGrid>
              <a:tr h="644819">
                <a:tc>
                  <a:txBody>
                    <a:bodyPr/>
                    <a:lstStyle/>
                    <a:p>
                      <a:pPr algn="l"/>
                      <a:r>
                        <a:rPr lang="en-US" sz="1200" dirty="0"/>
                        <a:t>Month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Description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Resources/Personnel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Lead</a:t>
                      </a:r>
                    </a:p>
                    <a:p>
                      <a:pPr algn="ctr"/>
                      <a:r>
                        <a:rPr lang="en-US" sz="1200" baseline="0" dirty="0"/>
                        <a:t>(name and/or position)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1996227">
                <a:tc>
                  <a:txBody>
                    <a:bodyPr/>
                    <a:lstStyle/>
                    <a:p>
                      <a:pPr algn="l"/>
                      <a:r>
                        <a:rPr lang="en-US" sz="1200" kern="1200" dirty="0">
                          <a:solidFill>
                            <a:srgbClr val="A6192E"/>
                          </a:solidFill>
                          <a:latin typeface="+mn-lt"/>
                          <a:ea typeface="+mn-ea"/>
                          <a:cs typeface="+mn-cs"/>
                        </a:rPr>
                        <a:t>Oct</a:t>
                      </a:r>
                    </a:p>
                    <a:p>
                      <a:pPr algn="l"/>
                      <a:r>
                        <a:rPr lang="en-US" sz="1200" kern="1200" dirty="0">
                          <a:solidFill>
                            <a:srgbClr val="A6192E"/>
                          </a:solidFill>
                          <a:latin typeface="+mn-lt"/>
                          <a:ea typeface="+mn-ea"/>
                          <a:cs typeface="+mn-cs"/>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Fire Safety Month School/civic group visits</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Fire Safety Month Open Houses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err="1">
                          <a:effectLst/>
                          <a:latin typeface="Arial"/>
                          <a:ea typeface="Times New Roman"/>
                          <a:cs typeface="Arial"/>
                        </a:rPr>
                        <a:t>Madeup</a:t>
                      </a:r>
                      <a:r>
                        <a:rPr lang="en-US" sz="1000" dirty="0">
                          <a:effectLst/>
                          <a:latin typeface="Arial"/>
                          <a:ea typeface="Times New Roman"/>
                          <a:cs typeface="Arial"/>
                        </a:rPr>
                        <a:t> Elementary School, </a:t>
                      </a:r>
                      <a:r>
                        <a:rPr lang="en-US" sz="1000" dirty="0" err="1">
                          <a:effectLst/>
                          <a:latin typeface="Arial"/>
                          <a:ea typeface="Times New Roman"/>
                          <a:cs typeface="Arial"/>
                        </a:rPr>
                        <a:t>Madeup</a:t>
                      </a:r>
                      <a:r>
                        <a:rPr lang="en-US" sz="1000" dirty="0">
                          <a:effectLst/>
                          <a:latin typeface="Arial"/>
                          <a:ea typeface="Times New Roman"/>
                          <a:cs typeface="Arial"/>
                        </a:rPr>
                        <a:t> Secondary School, Elks Club, Rotary</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All Stations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2 FF/EMTs per event, handouts, posters</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All Hands, Banner stands, banners, handouts</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FF Jones</a:t>
                      </a:r>
                      <a:br>
                        <a:rPr lang="en-US" sz="1000" dirty="0">
                          <a:effectLst/>
                          <a:latin typeface="Arial"/>
                          <a:ea typeface="Times New Roman"/>
                          <a:cs typeface="Arial"/>
                        </a:rPr>
                      </a:b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Deputy Chief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63523">
                <a:tc>
                  <a:txBody>
                    <a:bodyPr/>
                    <a:lstStyle/>
                    <a:p>
                      <a:pPr algn="l"/>
                      <a:r>
                        <a:rPr lang="en-US" sz="1200" kern="1200" dirty="0">
                          <a:solidFill>
                            <a:srgbClr val="A6192E"/>
                          </a:solidFill>
                          <a:latin typeface="+mn-lt"/>
                          <a:ea typeface="+mn-ea"/>
                          <a:cs typeface="+mn-cs"/>
                        </a:rPr>
                        <a:t>Nov</a:t>
                      </a:r>
                    </a:p>
                    <a:p>
                      <a:pPr algn="l"/>
                      <a:r>
                        <a:rPr lang="en-US" sz="1200" kern="1200" dirty="0">
                          <a:solidFill>
                            <a:srgbClr val="A6192E"/>
                          </a:solidFill>
                          <a:latin typeface="+mn-lt"/>
                          <a:ea typeface="+mn-ea"/>
                          <a:cs typeface="+mn-cs"/>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Check on, refresh marketing materials at local businesses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Gas Station, Grocery Store, Hardware Store- Zip Codes 12345 and 23456</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0" marR="0" indent="0" algn="l">
                        <a:spcBef>
                          <a:spcPts val="0"/>
                        </a:spcBef>
                        <a:spcAft>
                          <a:spcPts val="0"/>
                        </a:spcAft>
                        <a:buFont typeface="+mj-lt"/>
                        <a:buNone/>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0" marR="0" indent="0" algn="l">
                        <a:spcBef>
                          <a:spcPts val="0"/>
                        </a:spcBef>
                        <a:spcAft>
                          <a:spcPts val="0"/>
                        </a:spcAft>
                        <a:buFont typeface="+mj-lt"/>
                        <a:buNone/>
                      </a:pPr>
                      <a:endParaRPr lang="en-US" sz="100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300 </a:t>
                      </a:r>
                      <a:r>
                        <a:rPr lang="en-US" sz="1000" dirty="0" err="1">
                          <a:effectLst/>
                          <a:latin typeface="Arial"/>
                          <a:ea typeface="Times New Roman"/>
                          <a:cs typeface="Arial"/>
                        </a:rPr>
                        <a:t>Buckslips</a:t>
                      </a:r>
                      <a:endParaRPr lang="en-US" sz="1000" dirty="0">
                        <a:effectLst/>
                        <a:latin typeface="Arial"/>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FF/EMT Smith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97171">
                <a:tc>
                  <a:txBody>
                    <a:bodyPr/>
                    <a:lstStyle/>
                    <a:p>
                      <a:pPr algn="l"/>
                      <a:r>
                        <a:rPr lang="en-US" sz="1200" kern="1200" dirty="0">
                          <a:solidFill>
                            <a:srgbClr val="A6192E"/>
                          </a:solidFill>
                          <a:latin typeface="+mn-lt"/>
                          <a:ea typeface="+mn-ea"/>
                          <a:cs typeface="+mn-cs"/>
                        </a:rPr>
                        <a:t>Dec</a:t>
                      </a:r>
                    </a:p>
                    <a:p>
                      <a:pPr algn="l"/>
                      <a:r>
                        <a:rPr lang="en-US" sz="1200" kern="1200" dirty="0">
                          <a:solidFill>
                            <a:srgbClr val="A6192E"/>
                          </a:solidFill>
                          <a:latin typeface="+mn-lt"/>
                          <a:ea typeface="+mn-ea"/>
                          <a:cs typeface="+mn-cs"/>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Pancake Breakfast with Santa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All Hands, Banner Stand, Banners, Handouts</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dirty="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Deputy Chief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itle 2"/>
          <p:cNvSpPr>
            <a:spLocks noGrp="1"/>
          </p:cNvSpPr>
          <p:nvPr>
            <p:ph type="title"/>
          </p:nvPr>
        </p:nvSpPr>
        <p:spPr>
          <a:xfrm>
            <a:off x="1905000" y="-129654"/>
            <a:ext cx="8381260" cy="1054394"/>
          </a:xfrm>
        </p:spPr>
        <p:txBody>
          <a:bodyPr>
            <a:normAutofit/>
          </a:bodyPr>
          <a:lstStyle/>
          <a:p>
            <a:pPr algn="ctr"/>
            <a:r>
              <a:rPr lang="en-US" sz="3600" u="sng" dirty="0">
                <a:solidFill>
                  <a:srgbClr val="C00000"/>
                </a:solidFill>
              </a:rPr>
              <a:t>Sample Recruitment Plan, page 2</a:t>
            </a:r>
          </a:p>
        </p:txBody>
      </p:sp>
    </p:spTree>
    <p:extLst>
      <p:ext uri="{BB962C8B-B14F-4D97-AF65-F5344CB8AC3E}">
        <p14:creationId xmlns:p14="http://schemas.microsoft.com/office/powerpoint/2010/main" val="2220305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25362" y="634885"/>
          <a:ext cx="8354444" cy="6142920"/>
        </p:xfrm>
        <a:graphic>
          <a:graphicData uri="http://schemas.openxmlformats.org/drawingml/2006/table">
            <a:tbl>
              <a:tblPr firstRow="1" bandRow="1">
                <a:tableStyleId>{69012ECD-51FC-41F1-AA8D-1B2483CD663E}</a:tableStyleId>
              </a:tblPr>
              <a:tblGrid>
                <a:gridCol w="696204">
                  <a:extLst>
                    <a:ext uri="{9D8B030D-6E8A-4147-A177-3AD203B41FA5}">
                      <a16:colId xmlns:a16="http://schemas.microsoft.com/office/drawing/2014/main" val="20000"/>
                    </a:ext>
                  </a:extLst>
                </a:gridCol>
                <a:gridCol w="2784815">
                  <a:extLst>
                    <a:ext uri="{9D8B030D-6E8A-4147-A177-3AD203B41FA5}">
                      <a16:colId xmlns:a16="http://schemas.microsoft.com/office/drawing/2014/main" val="20001"/>
                    </a:ext>
                  </a:extLst>
                </a:gridCol>
                <a:gridCol w="1392407">
                  <a:extLst>
                    <a:ext uri="{9D8B030D-6E8A-4147-A177-3AD203B41FA5}">
                      <a16:colId xmlns:a16="http://schemas.microsoft.com/office/drawing/2014/main" val="20002"/>
                    </a:ext>
                  </a:extLst>
                </a:gridCol>
                <a:gridCol w="1740509">
                  <a:extLst>
                    <a:ext uri="{9D8B030D-6E8A-4147-A177-3AD203B41FA5}">
                      <a16:colId xmlns:a16="http://schemas.microsoft.com/office/drawing/2014/main" val="20003"/>
                    </a:ext>
                  </a:extLst>
                </a:gridCol>
                <a:gridCol w="1740509">
                  <a:extLst>
                    <a:ext uri="{9D8B030D-6E8A-4147-A177-3AD203B41FA5}">
                      <a16:colId xmlns:a16="http://schemas.microsoft.com/office/drawing/2014/main" val="20004"/>
                    </a:ext>
                  </a:extLst>
                </a:gridCol>
              </a:tblGrid>
              <a:tr h="691012">
                <a:tc>
                  <a:txBody>
                    <a:bodyPr/>
                    <a:lstStyle/>
                    <a:p>
                      <a:pPr algn="ctr"/>
                      <a:r>
                        <a:rPr lang="en-US" sz="1200" dirty="0"/>
                        <a:t>Month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Description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Resources/Personnel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Lead</a:t>
                      </a:r>
                    </a:p>
                    <a:p>
                      <a:pPr algn="ctr"/>
                      <a:r>
                        <a:rPr lang="en-US" sz="1200" baseline="0" dirty="0"/>
                        <a:t>(name and/or position)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1661161">
                <a:tc>
                  <a:txBody>
                    <a:bodyPr/>
                    <a:lstStyle/>
                    <a:p>
                      <a:pPr>
                        <a:buNone/>
                      </a:pPr>
                      <a:r>
                        <a:rPr lang="en-US" sz="1200" kern="1200" dirty="0">
                          <a:solidFill>
                            <a:srgbClr val="A6192E"/>
                          </a:solidFill>
                          <a:latin typeface="+mn-lt"/>
                          <a:ea typeface="+mn-ea"/>
                          <a:cs typeface="+mn-cs"/>
                        </a:rPr>
                        <a:t>January</a:t>
                      </a:r>
                    </a:p>
                    <a:p>
                      <a:pPr>
                        <a:buNone/>
                      </a:pPr>
                      <a:r>
                        <a:rPr lang="en-US" sz="1200" kern="1200" dirty="0">
                          <a:solidFill>
                            <a:srgbClr val="A6192E"/>
                          </a:solidFill>
                          <a:latin typeface="+mn-lt"/>
                          <a:ea typeface="+mn-ea"/>
                          <a:cs typeface="+mn-cs"/>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Check on and refresh marketing materials at local businesses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Gas Station, Grocery Store, Hardware store-Zip Codes 12345 and 23456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300 </a:t>
                      </a:r>
                      <a:r>
                        <a:rPr lang="en-US" sz="1000" kern="1200" dirty="0" err="1">
                          <a:solidFill>
                            <a:srgbClr val="A6192E"/>
                          </a:solidFill>
                          <a:effectLst/>
                          <a:latin typeface="Arial"/>
                          <a:ea typeface="Times New Roman"/>
                          <a:cs typeface="Arial"/>
                        </a:rPr>
                        <a:t>buckslips</a:t>
                      </a:r>
                      <a:endParaRPr lang="en-US" sz="1000" kern="1200" dirty="0">
                        <a:solidFill>
                          <a:srgbClr val="A6192E"/>
                        </a:solidFill>
                        <a:effectLst/>
                        <a:latin typeface="Arial"/>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FF/EMT Smith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73246">
                <a:tc>
                  <a:txBody>
                    <a:bodyPr/>
                    <a:lstStyle/>
                    <a:p>
                      <a:pPr>
                        <a:buNone/>
                      </a:pPr>
                      <a:r>
                        <a:rPr lang="en-US" sz="1200" kern="1200" dirty="0">
                          <a:solidFill>
                            <a:srgbClr val="A6192E"/>
                          </a:solidFill>
                          <a:latin typeface="+mn-lt"/>
                          <a:ea typeface="+mn-ea"/>
                          <a:cs typeface="+mn-cs"/>
                        </a:rPr>
                        <a:t>Feb</a:t>
                      </a:r>
                    </a:p>
                    <a:p>
                      <a:pPr>
                        <a:buNone/>
                      </a:pPr>
                      <a:r>
                        <a:rPr lang="en-US" sz="1200" kern="1200" dirty="0">
                          <a:solidFill>
                            <a:srgbClr val="A6192E"/>
                          </a:solidFill>
                          <a:latin typeface="+mn-lt"/>
                          <a:ea typeface="+mn-ea"/>
                          <a:cs typeface="+mn-cs"/>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Recruitment Night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Station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5 members, banner stand, handouts, recruitment video, coffee, finger foods.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R&amp;R Committee Chairperson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17501">
                <a:tc>
                  <a:txBody>
                    <a:bodyPr/>
                    <a:lstStyle/>
                    <a:p>
                      <a:pPr>
                        <a:buNone/>
                      </a:pPr>
                      <a:r>
                        <a:rPr lang="en-US" sz="1200" kern="1200" dirty="0">
                          <a:solidFill>
                            <a:srgbClr val="A6192E"/>
                          </a:solidFill>
                          <a:latin typeface="+mn-lt"/>
                          <a:ea typeface="+mn-ea"/>
                          <a:cs typeface="+mn-cs"/>
                        </a:rPr>
                        <a:t>March</a:t>
                      </a:r>
                    </a:p>
                    <a:p>
                      <a:pPr>
                        <a:buNone/>
                      </a:pPr>
                      <a:r>
                        <a:rPr lang="en-US" sz="1200" kern="1200" dirty="0">
                          <a:solidFill>
                            <a:srgbClr val="A6192E"/>
                          </a:solidFill>
                          <a:latin typeface="+mn-lt"/>
                          <a:ea typeface="+mn-ea"/>
                          <a:cs typeface="+mn-cs"/>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Fire Safety Event at hardware store</a:t>
                      </a:r>
                      <a:br>
                        <a:rPr lang="en-US" sz="1000" kern="1200" dirty="0">
                          <a:solidFill>
                            <a:srgbClr val="A6192E"/>
                          </a:solidFill>
                          <a:effectLst/>
                          <a:latin typeface="Arial"/>
                          <a:ea typeface="Times New Roman"/>
                          <a:cs typeface="Arial"/>
                        </a:rPr>
                      </a:br>
                      <a:endParaRPr lang="en-US" sz="1000" kern="1200" dirty="0">
                        <a:solidFill>
                          <a:srgbClr val="A6192E"/>
                        </a:solidFill>
                        <a:effectLst/>
                        <a:latin typeface="Arial"/>
                        <a:ea typeface="Times New Roman"/>
                        <a:cs typeface="Arial"/>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Check on and refresh marketing materials at local businesses.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Hardware Store – 987 Main St, </a:t>
                      </a:r>
                      <a:r>
                        <a:rPr lang="en-US" sz="1000" kern="1200" dirty="0" err="1">
                          <a:solidFill>
                            <a:srgbClr val="A6192E"/>
                          </a:solidFill>
                          <a:effectLst/>
                          <a:latin typeface="Arial"/>
                          <a:ea typeface="Times New Roman"/>
                          <a:cs typeface="Arial"/>
                        </a:rPr>
                        <a:t>Madeup</a:t>
                      </a:r>
                      <a:r>
                        <a:rPr lang="en-US" sz="1000" kern="1200" dirty="0">
                          <a:solidFill>
                            <a:srgbClr val="A6192E"/>
                          </a:solidFill>
                          <a:effectLst/>
                          <a:latin typeface="Arial"/>
                          <a:ea typeface="Times New Roman"/>
                          <a:cs typeface="Arial"/>
                        </a:rPr>
                        <a:t>, NC 12345</a:t>
                      </a: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Gas Station, Grocery Store, Hardware Store- Zip Codes 12345 and 23456</a:t>
                      </a: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5-10 members, banner stand, handouts, fire extinguisher simulator, 1 engine company</a:t>
                      </a:r>
                      <a:br>
                        <a:rPr lang="en-US" sz="1000" kern="1200" dirty="0">
                          <a:solidFill>
                            <a:srgbClr val="A6192E"/>
                          </a:solidFill>
                          <a:effectLst/>
                          <a:latin typeface="Arial"/>
                          <a:ea typeface="Times New Roman"/>
                          <a:cs typeface="Arial"/>
                        </a:rPr>
                      </a:br>
                      <a:endParaRPr lang="en-US" sz="1000" kern="1200" dirty="0">
                        <a:solidFill>
                          <a:srgbClr val="A6192E"/>
                        </a:solidFill>
                        <a:effectLst/>
                        <a:latin typeface="Arial"/>
                        <a:ea typeface="Times New Roman"/>
                        <a:cs typeface="Arial"/>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300 </a:t>
                      </a:r>
                      <a:r>
                        <a:rPr lang="en-US" sz="1000" kern="1200" dirty="0" err="1">
                          <a:solidFill>
                            <a:srgbClr val="A6192E"/>
                          </a:solidFill>
                          <a:effectLst/>
                          <a:latin typeface="Arial"/>
                          <a:ea typeface="Times New Roman"/>
                          <a:cs typeface="Arial"/>
                        </a:rPr>
                        <a:t>buckslips</a:t>
                      </a:r>
                      <a:endParaRPr lang="en-US" sz="1000" kern="1200" dirty="0">
                        <a:solidFill>
                          <a:srgbClr val="A6192E"/>
                        </a:solidFill>
                        <a:effectLst/>
                        <a:latin typeface="Arial"/>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FF Jones</a:t>
                      </a:r>
                      <a:br>
                        <a:rPr lang="en-US" sz="1000" kern="1200" dirty="0">
                          <a:solidFill>
                            <a:srgbClr val="A6192E"/>
                          </a:solidFill>
                          <a:effectLst/>
                          <a:latin typeface="Arial"/>
                          <a:ea typeface="Times New Roman"/>
                          <a:cs typeface="Arial"/>
                        </a:rPr>
                      </a:br>
                      <a:endParaRPr lang="en-US" sz="1000" kern="1200" dirty="0">
                        <a:solidFill>
                          <a:srgbClr val="A6192E"/>
                        </a:solidFill>
                        <a:effectLst/>
                        <a:latin typeface="Arial"/>
                        <a:ea typeface="Times New Roman"/>
                        <a:cs typeface="Arial"/>
                      </a:endParaRP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FF/EMT Smith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itle 2"/>
          <p:cNvSpPr>
            <a:spLocks noGrp="1"/>
          </p:cNvSpPr>
          <p:nvPr>
            <p:ph type="title"/>
          </p:nvPr>
        </p:nvSpPr>
        <p:spPr>
          <a:xfrm>
            <a:off x="1905000" y="-140164"/>
            <a:ext cx="8381260" cy="1054394"/>
          </a:xfrm>
        </p:spPr>
        <p:txBody>
          <a:bodyPr>
            <a:normAutofit/>
          </a:bodyPr>
          <a:lstStyle/>
          <a:p>
            <a:pPr algn="ctr"/>
            <a:r>
              <a:rPr lang="en-US" sz="3600" u="sng" dirty="0">
                <a:solidFill>
                  <a:srgbClr val="C00000"/>
                </a:solidFill>
              </a:rPr>
              <a:t>Sample Recruitment Plan, page 3</a:t>
            </a:r>
          </a:p>
        </p:txBody>
      </p:sp>
    </p:spTree>
    <p:extLst>
      <p:ext uri="{BB962C8B-B14F-4D97-AF65-F5344CB8AC3E}">
        <p14:creationId xmlns:p14="http://schemas.microsoft.com/office/powerpoint/2010/main" val="194402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17124" y="840260"/>
          <a:ext cx="8452023" cy="5705159"/>
        </p:xfrm>
        <a:graphic>
          <a:graphicData uri="http://schemas.openxmlformats.org/drawingml/2006/table">
            <a:tbl>
              <a:tblPr firstRow="1" bandRow="1">
                <a:tableStyleId>{69012ECD-51FC-41F1-AA8D-1B2483CD663E}</a:tableStyleId>
              </a:tblPr>
              <a:tblGrid>
                <a:gridCol w="704335">
                  <a:extLst>
                    <a:ext uri="{9D8B030D-6E8A-4147-A177-3AD203B41FA5}">
                      <a16:colId xmlns:a16="http://schemas.microsoft.com/office/drawing/2014/main" val="20000"/>
                    </a:ext>
                  </a:extLst>
                </a:gridCol>
                <a:gridCol w="2817341">
                  <a:extLst>
                    <a:ext uri="{9D8B030D-6E8A-4147-A177-3AD203B41FA5}">
                      <a16:colId xmlns:a16="http://schemas.microsoft.com/office/drawing/2014/main" val="20001"/>
                    </a:ext>
                  </a:extLst>
                </a:gridCol>
                <a:gridCol w="1408671">
                  <a:extLst>
                    <a:ext uri="{9D8B030D-6E8A-4147-A177-3AD203B41FA5}">
                      <a16:colId xmlns:a16="http://schemas.microsoft.com/office/drawing/2014/main" val="20002"/>
                    </a:ext>
                  </a:extLst>
                </a:gridCol>
                <a:gridCol w="1760838">
                  <a:extLst>
                    <a:ext uri="{9D8B030D-6E8A-4147-A177-3AD203B41FA5}">
                      <a16:colId xmlns:a16="http://schemas.microsoft.com/office/drawing/2014/main" val="20003"/>
                    </a:ext>
                  </a:extLst>
                </a:gridCol>
                <a:gridCol w="1760838">
                  <a:extLst>
                    <a:ext uri="{9D8B030D-6E8A-4147-A177-3AD203B41FA5}">
                      <a16:colId xmlns:a16="http://schemas.microsoft.com/office/drawing/2014/main" val="20004"/>
                    </a:ext>
                  </a:extLst>
                </a:gridCol>
              </a:tblGrid>
              <a:tr h="680179">
                <a:tc>
                  <a:txBody>
                    <a:bodyPr/>
                    <a:lstStyle/>
                    <a:p>
                      <a:pPr algn="ctr"/>
                      <a:r>
                        <a:rPr lang="en-US" sz="1200" dirty="0"/>
                        <a:t>Month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Description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Resources/Personnel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dirty="0"/>
                        <a:t>Activity</a:t>
                      </a:r>
                      <a:r>
                        <a:rPr lang="en-US" sz="1200" baseline="0" dirty="0"/>
                        <a:t> Lead</a:t>
                      </a:r>
                    </a:p>
                    <a:p>
                      <a:pPr algn="ctr"/>
                      <a:r>
                        <a:rPr lang="en-US" sz="1200" baseline="0" dirty="0"/>
                        <a:t>(name and/or position)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1635118">
                <a:tc>
                  <a:txBody>
                    <a:bodyPr/>
                    <a:lstStyle/>
                    <a:p>
                      <a:pPr>
                        <a:buNone/>
                      </a:pPr>
                      <a:r>
                        <a:rPr lang="en-US" sz="1200" kern="1200" dirty="0">
                          <a:solidFill>
                            <a:srgbClr val="A6192E"/>
                          </a:solidFill>
                          <a:latin typeface="+mn-lt"/>
                          <a:ea typeface="+mn-ea"/>
                          <a:cs typeface="+mn-cs"/>
                        </a:rPr>
                        <a:t>April</a:t>
                      </a:r>
                    </a:p>
                    <a:p>
                      <a:pPr>
                        <a:buNone/>
                      </a:pPr>
                      <a:r>
                        <a:rPr lang="en-US" sz="1200" kern="1200" dirty="0">
                          <a:solidFill>
                            <a:srgbClr val="A6192E"/>
                          </a:solidFill>
                          <a:latin typeface="+mn-lt"/>
                          <a:ea typeface="+mn-ea"/>
                          <a:cs typeface="+mn-cs"/>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Spring Fair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Station 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All Hands, Banner stand, handouts, food, drinks, extrication simulation, Invite local radio station to come live broadcast from station (if not look into band or DJ)</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Deputy Chief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54744">
                <a:tc>
                  <a:txBody>
                    <a:bodyPr/>
                    <a:lstStyle/>
                    <a:p>
                      <a:pPr>
                        <a:buNone/>
                      </a:pPr>
                      <a:r>
                        <a:rPr lang="en-US" sz="1200" kern="1200" dirty="0">
                          <a:solidFill>
                            <a:srgbClr val="A6192E"/>
                          </a:solidFill>
                          <a:latin typeface="+mn-lt"/>
                          <a:ea typeface="+mn-ea"/>
                          <a:cs typeface="+mn-cs"/>
                        </a:rPr>
                        <a:t>May</a:t>
                      </a:r>
                    </a:p>
                    <a:p>
                      <a:pPr>
                        <a:buNone/>
                      </a:pPr>
                      <a:r>
                        <a:rPr lang="en-US" sz="1200" kern="1200" dirty="0">
                          <a:solidFill>
                            <a:srgbClr val="A6192E"/>
                          </a:solidFill>
                          <a:latin typeface="+mn-lt"/>
                          <a:ea typeface="+mn-ea"/>
                          <a:cs typeface="+mn-cs"/>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Check on and refresh marketing materials at local businesses. </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Contact TV station to see if they are interested in a ride-along</a:t>
                      </a: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kern="1200" dirty="0">
                          <a:solidFill>
                            <a:srgbClr val="A6192E"/>
                          </a:solidFill>
                          <a:effectLst/>
                          <a:latin typeface="Arial"/>
                          <a:ea typeface="Times New Roman"/>
                          <a:cs typeface="Arial"/>
                        </a:rPr>
                        <a:t>Gas Station, Grocery Store, Hardware Store- Zip Codes 12345 and 23456</a:t>
                      </a: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Station 1</a:t>
                      </a: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300 </a:t>
                      </a:r>
                      <a:r>
                        <a:rPr lang="en-US" sz="1000" dirty="0" err="1">
                          <a:effectLst/>
                          <a:latin typeface="Arial"/>
                          <a:ea typeface="Times New Roman"/>
                          <a:cs typeface="Arial"/>
                        </a:rPr>
                        <a:t>Buckslips</a:t>
                      </a:r>
                      <a:endParaRPr lang="en-US" sz="1000" dirty="0">
                        <a:effectLst/>
                        <a:latin typeface="Arial"/>
                        <a:ea typeface="Times New Roman"/>
                        <a:cs typeface="Arial"/>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Wallet cards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FF/EMT Smith</a:t>
                      </a: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endParaRPr lang="en-US" sz="1000" kern="120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PIO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35118">
                <a:tc>
                  <a:txBody>
                    <a:bodyPr/>
                    <a:lstStyle/>
                    <a:p>
                      <a:pPr>
                        <a:buNone/>
                      </a:pPr>
                      <a:r>
                        <a:rPr lang="en-US" sz="1200" kern="1200" dirty="0">
                          <a:solidFill>
                            <a:srgbClr val="A6192E"/>
                          </a:solidFill>
                          <a:latin typeface="+mn-lt"/>
                          <a:ea typeface="+mn-ea"/>
                          <a:cs typeface="+mn-cs"/>
                        </a:rPr>
                        <a:t>June</a:t>
                      </a:r>
                    </a:p>
                    <a:p>
                      <a:pPr>
                        <a:buNone/>
                      </a:pPr>
                      <a:r>
                        <a:rPr lang="en-US" sz="1200" kern="1200" dirty="0">
                          <a:solidFill>
                            <a:srgbClr val="A6192E"/>
                          </a:solidFill>
                          <a:latin typeface="+mn-lt"/>
                          <a:ea typeface="+mn-ea"/>
                          <a:cs typeface="+mn-cs"/>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000" dirty="0">
                        <a:effectLst/>
                        <a:latin typeface="Arial"/>
                        <a:ea typeface="Times New Roman"/>
                        <a:cs typeface="Arial"/>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Attend County Fair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Fair Grounds- Zip Code 23456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a:spcBef>
                          <a:spcPts val="0"/>
                        </a:spcBef>
                        <a:spcAft>
                          <a:spcPts val="0"/>
                        </a:spcAft>
                        <a:buFont typeface="+mj-lt"/>
                        <a:buAutoNum type="arabicParenR"/>
                      </a:pPr>
                      <a:endParaRPr lang="en-US" sz="1000">
                        <a:effectLst/>
                        <a:latin typeface="Arial" pitchFamily="34" charset="0"/>
                        <a:ea typeface="Times New Roman"/>
                        <a:cs typeface="Arial" pitchFamily="34" charset="0"/>
                      </a:endParaRPr>
                    </a:p>
                    <a:p>
                      <a:pPr marL="228600" marR="0" indent="-228600" algn="l">
                        <a:spcBef>
                          <a:spcPts val="0"/>
                        </a:spcBef>
                        <a:spcAft>
                          <a:spcPts val="0"/>
                        </a:spcAft>
                        <a:buFont typeface="+mj-lt"/>
                        <a:buAutoNum type="arabicParenR"/>
                      </a:pPr>
                      <a:r>
                        <a:rPr lang="en-US" sz="1000" dirty="0">
                          <a:effectLst/>
                          <a:latin typeface="Arial"/>
                          <a:ea typeface="Times New Roman"/>
                          <a:cs typeface="Arial"/>
                        </a:rPr>
                        <a:t>5-10 members, banner stand, handouts, out of service unit on display for public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marR="0" indent="-228600" algn="l" defTabSz="914400" rtl="0" eaLnBrk="1" latinLnBrk="0" hangingPunct="1">
                        <a:spcBef>
                          <a:spcPts val="0"/>
                        </a:spcBef>
                        <a:spcAft>
                          <a:spcPts val="0"/>
                        </a:spcAft>
                        <a:buFont typeface="+mj-lt"/>
                        <a:buAutoNum type="arabicParenR"/>
                      </a:pPr>
                      <a:endParaRPr lang="en-US" sz="1000" kern="1200" dirty="0">
                        <a:solidFill>
                          <a:schemeClr val="tx1"/>
                        </a:solidFill>
                        <a:effectLst/>
                        <a:latin typeface="Arial" pitchFamily="34" charset="0"/>
                        <a:ea typeface="Times New Roman"/>
                        <a:cs typeface="Arial" pitchFamily="34" charset="0"/>
                      </a:endParaRPr>
                    </a:p>
                    <a:p>
                      <a:pPr marL="228600" marR="0" indent="-228600" algn="l" defTabSz="914400" rtl="0" eaLnBrk="1" latinLnBrk="0" hangingPunct="1">
                        <a:spcBef>
                          <a:spcPts val="0"/>
                        </a:spcBef>
                        <a:spcAft>
                          <a:spcPts val="0"/>
                        </a:spcAft>
                        <a:buFont typeface="+mj-lt"/>
                        <a:buAutoNum type="arabicParenR"/>
                      </a:pPr>
                      <a:r>
                        <a:rPr lang="en-US" sz="1000" kern="1200" dirty="0">
                          <a:solidFill>
                            <a:srgbClr val="A6192E"/>
                          </a:solidFill>
                          <a:effectLst/>
                          <a:latin typeface="Arial"/>
                          <a:ea typeface="Times New Roman"/>
                          <a:cs typeface="Arial"/>
                        </a:rPr>
                        <a:t>Deputy Chief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itle 2"/>
          <p:cNvSpPr>
            <a:spLocks noGrp="1"/>
          </p:cNvSpPr>
          <p:nvPr>
            <p:ph type="title"/>
          </p:nvPr>
        </p:nvSpPr>
        <p:spPr>
          <a:xfrm>
            <a:off x="1905000" y="-87614"/>
            <a:ext cx="8381260" cy="1054394"/>
          </a:xfrm>
        </p:spPr>
        <p:txBody>
          <a:bodyPr>
            <a:normAutofit/>
          </a:bodyPr>
          <a:lstStyle/>
          <a:p>
            <a:pPr algn="ctr"/>
            <a:r>
              <a:rPr lang="en-US" sz="3600" u="sng" dirty="0">
                <a:solidFill>
                  <a:srgbClr val="C00000"/>
                </a:solidFill>
              </a:rPr>
              <a:t>Sample Recruitment Plan, page 4</a:t>
            </a:r>
          </a:p>
        </p:txBody>
      </p:sp>
    </p:spTree>
    <p:extLst>
      <p:ext uri="{BB962C8B-B14F-4D97-AF65-F5344CB8AC3E}">
        <p14:creationId xmlns:p14="http://schemas.microsoft.com/office/powerpoint/2010/main" val="4047407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13646" y="1871298"/>
          <a:ext cx="8023351" cy="45555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a:xfrm>
            <a:off x="2624871" y="150122"/>
            <a:ext cx="7200900" cy="1485900"/>
          </a:xfrm>
        </p:spPr>
        <p:txBody>
          <a:bodyPr>
            <a:normAutofit/>
          </a:bodyPr>
          <a:lstStyle/>
          <a:p>
            <a:pPr algn="ctr"/>
            <a:br>
              <a:rPr lang="en-US" sz="3600" u="sng" dirty="0">
                <a:solidFill>
                  <a:srgbClr val="C00000"/>
                </a:solidFill>
              </a:rPr>
            </a:br>
            <a:r>
              <a:rPr lang="en-US" sz="3600" u="sng" dirty="0">
                <a:solidFill>
                  <a:srgbClr val="C00000"/>
                </a:solidFill>
              </a:rPr>
              <a:t>Your Recruitment Program Goals  </a:t>
            </a:r>
          </a:p>
        </p:txBody>
      </p:sp>
      <p:sp>
        <p:nvSpPr>
          <p:cNvPr id="7" name="TextBox 6"/>
          <p:cNvSpPr txBox="1"/>
          <p:nvPr/>
        </p:nvSpPr>
        <p:spPr>
          <a:xfrm>
            <a:off x="3488470" y="1871298"/>
            <a:ext cx="5473700" cy="369332"/>
          </a:xfrm>
          <a:prstGeom prst="rect">
            <a:avLst/>
          </a:prstGeom>
          <a:noFill/>
        </p:spPr>
        <p:txBody>
          <a:bodyPr wrap="square" rtlCol="0">
            <a:spAutoFit/>
          </a:bodyPr>
          <a:lstStyle/>
          <a:p>
            <a:r>
              <a:rPr lang="en-US" dirty="0"/>
              <a:t>Formulate list of top 3 recruitment program goals ….</a:t>
            </a:r>
          </a:p>
        </p:txBody>
      </p:sp>
    </p:spTree>
    <p:extLst>
      <p:ext uri="{BB962C8B-B14F-4D97-AF65-F5344CB8AC3E}">
        <p14:creationId xmlns:p14="http://schemas.microsoft.com/office/powerpoint/2010/main" val="3116744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786188" y="773636"/>
          <a:ext cx="8407536" cy="5684108"/>
        </p:xfrm>
        <a:graphic>
          <a:graphicData uri="http://schemas.openxmlformats.org/drawingml/2006/table">
            <a:tbl>
              <a:tblPr firstRow="1" bandRow="1">
                <a:tableStyleId>{69012ECD-51FC-41F1-AA8D-1B2483CD663E}</a:tableStyleId>
              </a:tblPr>
              <a:tblGrid>
                <a:gridCol w="644849">
                  <a:extLst>
                    <a:ext uri="{9D8B030D-6E8A-4147-A177-3AD203B41FA5}">
                      <a16:colId xmlns:a16="http://schemas.microsoft.com/office/drawing/2014/main" val="20000"/>
                    </a:ext>
                  </a:extLst>
                </a:gridCol>
                <a:gridCol w="2822795">
                  <a:extLst>
                    <a:ext uri="{9D8B030D-6E8A-4147-A177-3AD203B41FA5}">
                      <a16:colId xmlns:a16="http://schemas.microsoft.com/office/drawing/2014/main" val="20001"/>
                    </a:ext>
                  </a:extLst>
                </a:gridCol>
                <a:gridCol w="1411398">
                  <a:extLst>
                    <a:ext uri="{9D8B030D-6E8A-4147-A177-3AD203B41FA5}">
                      <a16:colId xmlns:a16="http://schemas.microsoft.com/office/drawing/2014/main" val="20002"/>
                    </a:ext>
                  </a:extLst>
                </a:gridCol>
                <a:gridCol w="1764247">
                  <a:extLst>
                    <a:ext uri="{9D8B030D-6E8A-4147-A177-3AD203B41FA5}">
                      <a16:colId xmlns:a16="http://schemas.microsoft.com/office/drawing/2014/main" val="20003"/>
                    </a:ext>
                  </a:extLst>
                </a:gridCol>
                <a:gridCol w="1764247">
                  <a:extLst>
                    <a:ext uri="{9D8B030D-6E8A-4147-A177-3AD203B41FA5}">
                      <a16:colId xmlns:a16="http://schemas.microsoft.com/office/drawing/2014/main" val="20004"/>
                    </a:ext>
                  </a:extLst>
                </a:gridCol>
              </a:tblGrid>
              <a:tr h="692183">
                <a:tc>
                  <a:txBody>
                    <a:bodyPr/>
                    <a:lstStyle/>
                    <a:p>
                      <a:pPr algn="ctr"/>
                      <a:r>
                        <a:rPr lang="en-US" sz="1200"/>
                        <a:t>Month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a:t>Activity</a:t>
                      </a:r>
                      <a:r>
                        <a:rPr lang="en-US" sz="1200" baseline="0"/>
                        <a:t> Description</a:t>
                      </a: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a:t>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a:t>Resources/Personnel Needed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lang="en-US" sz="1200"/>
                        <a:t>Activity</a:t>
                      </a:r>
                      <a:r>
                        <a:rPr lang="en-US" sz="1200" baseline="0"/>
                        <a:t> Lead</a:t>
                      </a:r>
                    </a:p>
                    <a:p>
                      <a:pPr algn="ctr"/>
                      <a:r>
                        <a:rPr lang="en-US" sz="1200" baseline="0"/>
                        <a:t>(name and/or position)</a:t>
                      </a: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1663975">
                <a:tc>
                  <a:txBody>
                    <a:bodyPr/>
                    <a:lstStyle/>
                    <a:p>
                      <a:pPr>
                        <a:buNone/>
                      </a:pPr>
                      <a:r>
                        <a:rPr lang="en-US" sz="1200" kern="1200" dirty="0">
                          <a:solidFill>
                            <a:schemeClr val="tx1"/>
                          </a:solidFill>
                          <a:latin typeface="+mn-lt"/>
                          <a:ea typeface="+mn-ea"/>
                          <a:cs typeface="+mn-cs"/>
                        </a:rPr>
                        <a:t>Oct</a:t>
                      </a:r>
                    </a:p>
                    <a:p>
                      <a:pPr>
                        <a:buNone/>
                      </a:pPr>
                      <a:r>
                        <a:rPr lang="en-US" sz="1200" kern="1200" dirty="0">
                          <a:solidFill>
                            <a:srgbClr val="A6192E"/>
                          </a:solidFill>
                          <a:latin typeface="+mn-lt"/>
                          <a:ea typeface="+mn-ea"/>
                          <a:cs typeface="+mn-cs"/>
                        </a:rPr>
                        <a:t>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p>
                      <a:endParaRPr lang="en-US" dirty="0"/>
                    </a:p>
                    <a:p>
                      <a:endParaRPr lang="en-US" dirty="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63975">
                <a:tc>
                  <a:txBody>
                    <a:bodyPr/>
                    <a:lstStyle/>
                    <a:p>
                      <a:pPr>
                        <a:buNone/>
                      </a:pPr>
                      <a:r>
                        <a:rPr lang="en-US" sz="1200" kern="1200" dirty="0">
                          <a:solidFill>
                            <a:schemeClr val="tx1"/>
                          </a:solidFill>
                          <a:latin typeface="+mn-lt"/>
                          <a:ea typeface="+mn-ea"/>
                          <a:cs typeface="+mn-cs"/>
                        </a:rPr>
                        <a:t>Nov</a:t>
                      </a:r>
                    </a:p>
                    <a:p>
                      <a:pPr>
                        <a:buNone/>
                      </a:pPr>
                      <a:r>
                        <a:rPr lang="en-US" sz="1200" kern="1200" dirty="0">
                          <a:solidFill>
                            <a:srgbClr val="A6192E"/>
                          </a:solidFill>
                          <a:latin typeface="+mn-lt"/>
                          <a:ea typeface="+mn-ea"/>
                          <a:cs typeface="+mn-cs"/>
                        </a:rPr>
                        <a:t>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buNone/>
                      </a:pPr>
                      <a:endParaRPr lang="en-US" dirty="0"/>
                    </a:p>
                    <a:p>
                      <a:pPr>
                        <a:buNone/>
                      </a:pPr>
                      <a:endParaRPr lang="en-US" dirty="0"/>
                    </a:p>
                    <a:p>
                      <a:pPr>
                        <a:buNone/>
                      </a:pPr>
                      <a:endParaRPr lang="en-US" dirty="0"/>
                    </a:p>
                    <a:p>
                      <a:pPr>
                        <a:buNone/>
                      </a:pP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63975">
                <a:tc>
                  <a:txBody>
                    <a:bodyPr/>
                    <a:lstStyle/>
                    <a:p>
                      <a:pPr>
                        <a:buNone/>
                      </a:pPr>
                      <a:r>
                        <a:rPr lang="en-US" sz="1200" kern="1200" dirty="0">
                          <a:solidFill>
                            <a:srgbClr val="A6192E"/>
                          </a:solidFill>
                          <a:latin typeface="+mn-lt"/>
                          <a:ea typeface="+mn-ea"/>
                          <a:cs typeface="+mn-cs"/>
                        </a:rPr>
                        <a:t>Dec</a:t>
                      </a:r>
                    </a:p>
                    <a:p>
                      <a:pPr>
                        <a:buNone/>
                      </a:pPr>
                      <a:r>
                        <a:rPr lang="en-US" sz="1200" kern="1200" dirty="0">
                          <a:solidFill>
                            <a:srgbClr val="A6192E"/>
                          </a:solidFill>
                          <a:latin typeface="+mn-lt"/>
                          <a:ea typeface="+mn-ea"/>
                          <a:cs typeface="+mn-cs"/>
                        </a:rPr>
                        <a:t>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itle 2"/>
          <p:cNvSpPr>
            <a:spLocks noGrp="1"/>
          </p:cNvSpPr>
          <p:nvPr>
            <p:ph type="title"/>
          </p:nvPr>
        </p:nvSpPr>
        <p:spPr>
          <a:xfrm>
            <a:off x="2133601" y="-45574"/>
            <a:ext cx="8152659" cy="1054394"/>
          </a:xfrm>
        </p:spPr>
        <p:txBody>
          <a:bodyPr/>
          <a:lstStyle/>
          <a:p>
            <a:pPr algn="ctr"/>
            <a:r>
              <a:rPr lang="en-US" u="sng" dirty="0">
                <a:solidFill>
                  <a:srgbClr val="C00000"/>
                </a:solidFill>
              </a:rPr>
              <a:t>You’re Monthly Recruitment Plan</a:t>
            </a:r>
          </a:p>
        </p:txBody>
      </p:sp>
    </p:spTree>
    <p:extLst>
      <p:ext uri="{BB962C8B-B14F-4D97-AF65-F5344CB8AC3E}">
        <p14:creationId xmlns:p14="http://schemas.microsoft.com/office/powerpoint/2010/main" val="2163371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1474</Words>
  <Application>Microsoft Office PowerPoint</Application>
  <PresentationFormat>Widescreen</PresentationFormat>
  <Paragraphs>304</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Developing a Monthly Recruitment Plan Customized To Your Department</vt:lpstr>
      <vt:lpstr>Sample Department Recruitment Program Goals  </vt:lpstr>
      <vt:lpstr>Developing a Recruitment Plan</vt:lpstr>
      <vt:lpstr>Sample Recruitment Plan</vt:lpstr>
      <vt:lpstr>Sample Recruitment Plan, page 2</vt:lpstr>
      <vt:lpstr>Sample Recruitment Plan, page 3</vt:lpstr>
      <vt:lpstr>Sample Recruitment Plan, page 4</vt:lpstr>
      <vt:lpstr> Your Recruitment Program Goals  </vt:lpstr>
      <vt:lpstr>You’re Monthly Recruitment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Eddie Phillips</dc:creator>
  <cp:lastModifiedBy>Eddie Phillips</cp:lastModifiedBy>
  <cp:revision>2</cp:revision>
  <dcterms:created xsi:type="dcterms:W3CDTF">2025-01-09T23:27:43Z</dcterms:created>
  <dcterms:modified xsi:type="dcterms:W3CDTF">2025-01-09T23:34:24Z</dcterms:modified>
</cp:coreProperties>
</file>